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65" r:id="rId3"/>
    <p:sldId id="264" r:id="rId4"/>
    <p:sldId id="256" r:id="rId5"/>
    <p:sldId id="262" r:id="rId6"/>
    <p:sldId id="260" r:id="rId7"/>
    <p:sldId id="259" r:id="rId8"/>
    <p:sldId id="261" r:id="rId9"/>
    <p:sldId id="258" r:id="rId10"/>
    <p:sldId id="266"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7" d="100"/>
          <a:sy n="77" d="100"/>
        </p:scale>
        <p:origin x="102" y="32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083204E0-A444-4C10-BE2C-AD0C82388365}" type="datetimeFigureOut">
              <a:rPr lang="ru-RU" smtClean="0"/>
              <a:t>21.01.2021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15CFACE-743D-4463-9436-F527F6E328F4}" type="slidenum">
              <a:rPr lang="ru-RU" smtClean="0"/>
              <a:t>‹#›</a:t>
            </a:fld>
            <a:endParaRPr lang="ru-RU"/>
          </a:p>
        </p:txBody>
      </p:sp>
    </p:spTree>
    <p:extLst>
      <p:ext uri="{BB962C8B-B14F-4D97-AF65-F5344CB8AC3E}">
        <p14:creationId xmlns:p14="http://schemas.microsoft.com/office/powerpoint/2010/main" val="1240804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83204E0-A444-4C10-BE2C-AD0C82388365}" type="datetimeFigureOut">
              <a:rPr lang="ru-RU" smtClean="0"/>
              <a:t>21.01.2021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15CFACE-743D-4463-9436-F527F6E328F4}" type="slidenum">
              <a:rPr lang="ru-RU" smtClean="0"/>
              <a:t>‹#›</a:t>
            </a:fld>
            <a:endParaRPr lang="ru-RU"/>
          </a:p>
        </p:txBody>
      </p:sp>
    </p:spTree>
    <p:extLst>
      <p:ext uri="{BB962C8B-B14F-4D97-AF65-F5344CB8AC3E}">
        <p14:creationId xmlns:p14="http://schemas.microsoft.com/office/powerpoint/2010/main" val="1587296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083204E0-A444-4C10-BE2C-AD0C82388365}" type="datetimeFigureOut">
              <a:rPr lang="ru-RU" smtClean="0"/>
              <a:t>21.01.2021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15CFACE-743D-4463-9436-F527F6E328F4}" type="slidenum">
              <a:rPr lang="ru-RU" smtClean="0"/>
              <a:t>‹#›</a:t>
            </a:fld>
            <a:endParaRPr lang="ru-RU"/>
          </a:p>
        </p:txBody>
      </p:sp>
    </p:spTree>
    <p:extLst>
      <p:ext uri="{BB962C8B-B14F-4D97-AF65-F5344CB8AC3E}">
        <p14:creationId xmlns:p14="http://schemas.microsoft.com/office/powerpoint/2010/main" val="527158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083204E0-A444-4C10-BE2C-AD0C82388365}" type="datetimeFigureOut">
              <a:rPr lang="ru-RU" smtClean="0"/>
              <a:t>21.01.2021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15CFACE-743D-4463-9436-F527F6E328F4}" type="slidenum">
              <a:rPr lang="ru-RU" smtClean="0"/>
              <a:t>‹#›</a:t>
            </a:fld>
            <a:endParaRPr lang="ru-RU"/>
          </a:p>
        </p:txBody>
      </p:sp>
    </p:spTree>
    <p:extLst>
      <p:ext uri="{BB962C8B-B14F-4D97-AF65-F5344CB8AC3E}">
        <p14:creationId xmlns:p14="http://schemas.microsoft.com/office/powerpoint/2010/main" val="2128685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083204E0-A444-4C10-BE2C-AD0C82388365}" type="datetimeFigureOut">
              <a:rPr lang="ru-RU" smtClean="0"/>
              <a:t>21.01.2021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015CFACE-743D-4463-9436-F527F6E328F4}" type="slidenum">
              <a:rPr lang="ru-RU" smtClean="0"/>
              <a:t>‹#›</a:t>
            </a:fld>
            <a:endParaRPr lang="ru-RU"/>
          </a:p>
        </p:txBody>
      </p:sp>
    </p:spTree>
    <p:extLst>
      <p:ext uri="{BB962C8B-B14F-4D97-AF65-F5344CB8AC3E}">
        <p14:creationId xmlns:p14="http://schemas.microsoft.com/office/powerpoint/2010/main" val="1184377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083204E0-A444-4C10-BE2C-AD0C82388365}" type="datetimeFigureOut">
              <a:rPr lang="ru-RU" smtClean="0"/>
              <a:t>21.01.2021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015CFACE-743D-4463-9436-F527F6E328F4}" type="slidenum">
              <a:rPr lang="ru-RU" smtClean="0"/>
              <a:t>‹#›</a:t>
            </a:fld>
            <a:endParaRPr lang="ru-RU"/>
          </a:p>
        </p:txBody>
      </p:sp>
    </p:spTree>
    <p:extLst>
      <p:ext uri="{BB962C8B-B14F-4D97-AF65-F5344CB8AC3E}">
        <p14:creationId xmlns:p14="http://schemas.microsoft.com/office/powerpoint/2010/main" val="636385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83204E0-A444-4C10-BE2C-AD0C82388365}" type="datetimeFigureOut">
              <a:rPr lang="ru-RU" smtClean="0"/>
              <a:t>21.01.2021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015CFACE-743D-4463-9436-F527F6E328F4}" type="slidenum">
              <a:rPr lang="ru-RU" smtClean="0"/>
              <a:t>‹#›</a:t>
            </a:fld>
            <a:endParaRPr lang="ru-RU"/>
          </a:p>
        </p:txBody>
      </p:sp>
    </p:spTree>
    <p:extLst>
      <p:ext uri="{BB962C8B-B14F-4D97-AF65-F5344CB8AC3E}">
        <p14:creationId xmlns:p14="http://schemas.microsoft.com/office/powerpoint/2010/main" val="1963492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83204E0-A444-4C10-BE2C-AD0C82388365}" type="datetimeFigureOut">
              <a:rPr lang="ru-RU" smtClean="0"/>
              <a:t>21.01.2021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15CFACE-743D-4463-9436-F527F6E328F4}" type="slidenum">
              <a:rPr lang="ru-RU" smtClean="0"/>
              <a:t>‹#›</a:t>
            </a:fld>
            <a:endParaRPr lang="ru-RU"/>
          </a:p>
        </p:txBody>
      </p:sp>
    </p:spTree>
    <p:extLst>
      <p:ext uri="{BB962C8B-B14F-4D97-AF65-F5344CB8AC3E}">
        <p14:creationId xmlns:p14="http://schemas.microsoft.com/office/powerpoint/2010/main" val="2917903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83204E0-A444-4C10-BE2C-AD0C82388365}" type="datetimeFigureOut">
              <a:rPr lang="ru-RU" smtClean="0"/>
              <a:t>21.01.2021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15CFACE-743D-4463-9436-F527F6E328F4}" type="slidenum">
              <a:rPr lang="ru-RU" smtClean="0"/>
              <a:t>‹#›</a:t>
            </a:fld>
            <a:endParaRPr lang="ru-RU"/>
          </a:p>
        </p:txBody>
      </p:sp>
    </p:spTree>
    <p:extLst>
      <p:ext uri="{BB962C8B-B14F-4D97-AF65-F5344CB8AC3E}">
        <p14:creationId xmlns:p14="http://schemas.microsoft.com/office/powerpoint/2010/main" val="5710805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83204E0-A444-4C10-BE2C-AD0C82388365}" type="datetimeFigureOut">
              <a:rPr lang="ru-RU" smtClean="0"/>
              <a:t>21.01.2021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15CFACE-743D-4463-9436-F527F6E328F4}" type="slidenum">
              <a:rPr lang="ru-RU" smtClean="0"/>
              <a:t>‹#›</a:t>
            </a:fld>
            <a:endParaRPr lang="ru-RU"/>
          </a:p>
        </p:txBody>
      </p:sp>
    </p:spTree>
    <p:extLst>
      <p:ext uri="{BB962C8B-B14F-4D97-AF65-F5344CB8AC3E}">
        <p14:creationId xmlns:p14="http://schemas.microsoft.com/office/powerpoint/2010/main" val="3031534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83204E0-A444-4C10-BE2C-AD0C82388365}" type="datetimeFigureOut">
              <a:rPr lang="ru-RU" smtClean="0"/>
              <a:t>21.01.2021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15CFACE-743D-4463-9436-F527F6E328F4}" type="slidenum">
              <a:rPr lang="ru-RU" smtClean="0"/>
              <a:t>‹#›</a:t>
            </a:fld>
            <a:endParaRPr lang="ru-RU"/>
          </a:p>
        </p:txBody>
      </p:sp>
    </p:spTree>
    <p:extLst>
      <p:ext uri="{BB962C8B-B14F-4D97-AF65-F5344CB8AC3E}">
        <p14:creationId xmlns:p14="http://schemas.microsoft.com/office/powerpoint/2010/main" val="1549081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3204E0-A444-4C10-BE2C-AD0C82388365}" type="datetimeFigureOut">
              <a:rPr lang="ru-RU" smtClean="0"/>
              <a:t>21.01.2021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5CFACE-743D-4463-9436-F527F6E328F4}" type="slidenum">
              <a:rPr lang="ru-RU" smtClean="0"/>
              <a:t>‹#›</a:t>
            </a:fld>
            <a:endParaRPr lang="ru-RU"/>
          </a:p>
        </p:txBody>
      </p:sp>
    </p:spTree>
    <p:extLst>
      <p:ext uri="{BB962C8B-B14F-4D97-AF65-F5344CB8AC3E}">
        <p14:creationId xmlns:p14="http://schemas.microsoft.com/office/powerpoint/2010/main" val="40295710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9215" y="6194"/>
            <a:ext cx="9144000" cy="6851806"/>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400" b="1" dirty="0" smtClean="0">
              <a:solidFill>
                <a:schemeClr val="tx1"/>
              </a:solidFill>
              <a:latin typeface="Times New Roman" pitchFamily="18" charset="0"/>
              <a:cs typeface="Times New Roman" pitchFamily="18" charset="0"/>
            </a:endParaRPr>
          </a:p>
          <a:p>
            <a:pPr algn="ctr"/>
            <a:endParaRPr lang="ru-RU" sz="1400" b="1" dirty="0">
              <a:solidFill>
                <a:schemeClr val="tx1"/>
              </a:solidFill>
              <a:latin typeface="Times New Roman" pitchFamily="18" charset="0"/>
              <a:cs typeface="Times New Roman" pitchFamily="18" charset="0"/>
            </a:endParaRPr>
          </a:p>
          <a:p>
            <a:pPr algn="ctr"/>
            <a:endParaRPr lang="ru-RU" sz="1400" b="1" dirty="0" smtClean="0">
              <a:solidFill>
                <a:schemeClr val="tx1"/>
              </a:solidFill>
              <a:latin typeface="Times New Roman" pitchFamily="18" charset="0"/>
              <a:cs typeface="Times New Roman" pitchFamily="18" charset="0"/>
            </a:endParaRPr>
          </a:p>
          <a:p>
            <a:pPr algn="ctr"/>
            <a:endParaRPr lang="ru-RU" sz="1400" b="1" dirty="0">
              <a:solidFill>
                <a:schemeClr val="tx1"/>
              </a:solidFill>
              <a:latin typeface="Times New Roman" pitchFamily="18" charset="0"/>
              <a:cs typeface="Times New Roman" pitchFamily="18" charset="0"/>
            </a:endParaRPr>
          </a:p>
          <a:p>
            <a:pPr algn="ctr"/>
            <a:endParaRPr lang="ru-RU" sz="1400" b="1" dirty="0" smtClean="0">
              <a:solidFill>
                <a:schemeClr val="tx1"/>
              </a:solidFill>
              <a:latin typeface="Times New Roman" pitchFamily="18" charset="0"/>
              <a:cs typeface="Times New Roman" pitchFamily="18" charset="0"/>
            </a:endParaRPr>
          </a:p>
          <a:p>
            <a:pPr algn="ctr"/>
            <a:endParaRPr lang="ru-RU" sz="1400" b="1" dirty="0">
              <a:solidFill>
                <a:schemeClr val="tx1"/>
              </a:solidFill>
              <a:latin typeface="Times New Roman" pitchFamily="18" charset="0"/>
              <a:cs typeface="Times New Roman" pitchFamily="18" charset="0"/>
            </a:endParaRPr>
          </a:p>
          <a:p>
            <a:pPr algn="ctr"/>
            <a:endParaRPr lang="ru-RU" sz="1400" b="1" dirty="0" smtClean="0">
              <a:solidFill>
                <a:schemeClr val="tx1"/>
              </a:solidFill>
              <a:latin typeface="Times New Roman" pitchFamily="18" charset="0"/>
              <a:cs typeface="Times New Roman" pitchFamily="18" charset="0"/>
            </a:endParaRPr>
          </a:p>
          <a:p>
            <a:pPr algn="ctr"/>
            <a:endParaRPr lang="ru-RU" sz="1400" b="1" dirty="0">
              <a:solidFill>
                <a:schemeClr val="tx1"/>
              </a:solidFill>
              <a:latin typeface="Times New Roman" pitchFamily="18" charset="0"/>
              <a:cs typeface="Times New Roman" pitchFamily="18" charset="0"/>
            </a:endParaRPr>
          </a:p>
          <a:p>
            <a:pPr algn="ctr"/>
            <a:endParaRPr lang="ru-RU" sz="1400" b="1" dirty="0" smtClean="0">
              <a:solidFill>
                <a:schemeClr val="tx1"/>
              </a:solidFill>
              <a:latin typeface="Times New Roman" pitchFamily="18" charset="0"/>
              <a:cs typeface="Times New Roman" pitchFamily="18" charset="0"/>
            </a:endParaRPr>
          </a:p>
          <a:p>
            <a:pPr algn="ctr"/>
            <a:endParaRPr lang="ru-RU" sz="1400" b="1" dirty="0">
              <a:solidFill>
                <a:schemeClr val="tx1"/>
              </a:solidFill>
              <a:latin typeface="Times New Roman" pitchFamily="18" charset="0"/>
              <a:cs typeface="Times New Roman" pitchFamily="18" charset="0"/>
            </a:endParaRPr>
          </a:p>
          <a:p>
            <a:pPr algn="ctr"/>
            <a:endParaRPr lang="ru-RU" sz="1400" b="1" dirty="0" smtClean="0">
              <a:solidFill>
                <a:schemeClr val="tx1"/>
              </a:solidFill>
              <a:latin typeface="Times New Roman" pitchFamily="18" charset="0"/>
              <a:cs typeface="Times New Roman" pitchFamily="18" charset="0"/>
            </a:endParaRPr>
          </a:p>
          <a:p>
            <a:pPr algn="ctr"/>
            <a:endParaRPr lang="ru-RU" sz="1400" b="1" dirty="0">
              <a:solidFill>
                <a:schemeClr val="tx1"/>
              </a:solidFill>
              <a:latin typeface="Times New Roman" pitchFamily="18" charset="0"/>
              <a:cs typeface="Times New Roman" pitchFamily="18" charset="0"/>
            </a:endParaRPr>
          </a:p>
          <a:p>
            <a:pPr algn="ctr"/>
            <a:endParaRPr lang="ru-RU" sz="1400" b="1" dirty="0" smtClean="0">
              <a:solidFill>
                <a:schemeClr val="tx1"/>
              </a:solidFill>
              <a:latin typeface="Times New Roman" pitchFamily="18" charset="0"/>
              <a:cs typeface="Times New Roman" pitchFamily="18" charset="0"/>
            </a:endParaRPr>
          </a:p>
          <a:p>
            <a:pPr algn="ctr"/>
            <a:endParaRPr lang="ru-RU" sz="1400" b="1" dirty="0">
              <a:solidFill>
                <a:schemeClr val="tx1"/>
              </a:solidFill>
              <a:latin typeface="Times New Roman" pitchFamily="18" charset="0"/>
              <a:cs typeface="Times New Roman" pitchFamily="18" charset="0"/>
            </a:endParaRPr>
          </a:p>
          <a:p>
            <a:pPr algn="ctr"/>
            <a:r>
              <a:rPr lang="ru-RU" sz="1400" b="1" dirty="0" smtClean="0">
                <a:solidFill>
                  <a:schemeClr val="tx1"/>
                </a:solidFill>
                <a:latin typeface="Times New Roman" pitchFamily="18" charset="0"/>
                <a:cs typeface="Times New Roman" pitchFamily="18" charset="0"/>
              </a:rPr>
              <a:t>Литература</a:t>
            </a:r>
          </a:p>
          <a:p>
            <a:pPr defTabSz="266700"/>
            <a:r>
              <a:rPr lang="ru-RU" sz="1400" b="1" dirty="0" smtClean="0">
                <a:solidFill>
                  <a:schemeClr val="tx1"/>
                </a:solidFill>
                <a:latin typeface="Times New Roman" pitchFamily="18" charset="0"/>
                <a:cs typeface="Times New Roman" pitchFamily="18" charset="0"/>
              </a:rPr>
              <a:t>1.	ГОСТ Р 53778-2010. Здания и сооружения. Правила обследования и мониторинга технического состояния— М., 2010.</a:t>
            </a:r>
          </a:p>
          <a:p>
            <a:pPr defTabSz="266700"/>
            <a:r>
              <a:rPr lang="ru-RU" sz="1400" b="1" dirty="0" smtClean="0">
                <a:solidFill>
                  <a:schemeClr val="tx1"/>
                </a:solidFill>
                <a:latin typeface="Times New Roman" pitchFamily="18" charset="0"/>
                <a:cs typeface="Times New Roman" pitchFamily="18" charset="0"/>
              </a:rPr>
              <a:t>2.	Пособие к МГСН 2.07-01. Обследования и мониторинг при строительстве и реконструкции зданий и подземных сооружений.— М., 2004.</a:t>
            </a:r>
          </a:p>
          <a:p>
            <a:pPr defTabSz="266700"/>
            <a:r>
              <a:rPr lang="ru-RU" sz="1400" b="1" dirty="0" smtClean="0">
                <a:solidFill>
                  <a:schemeClr val="tx1"/>
                </a:solidFill>
                <a:latin typeface="Times New Roman" pitchFamily="18" charset="0"/>
                <a:cs typeface="Times New Roman" pitchFamily="18" charset="0"/>
              </a:rPr>
              <a:t>3.	Рекомендации по обследованию и мониторингу технического состояния эксплуатируемых зданий, расположенных вблизи нового строительства или реконструкции.— М., 1998.</a:t>
            </a:r>
          </a:p>
          <a:p>
            <a:pPr defTabSz="266700"/>
            <a:r>
              <a:rPr lang="ru-RU" sz="1400" b="1" dirty="0" smtClean="0">
                <a:solidFill>
                  <a:schemeClr val="tx1"/>
                </a:solidFill>
                <a:latin typeface="Times New Roman" pitchFamily="18" charset="0"/>
                <a:cs typeface="Times New Roman" pitchFamily="18" charset="0"/>
              </a:rPr>
              <a:t>4.	Применение комплексных автоматизированных систем геотехнического мониторинга грунтового массива при проходке наклонных эскалаторных тоннелей метрополитена / А. Ю. Бауков [и др.] / Транспортное строительство.— 2012— № 12 — С. 6-9.</a:t>
            </a:r>
            <a:endParaRPr lang="ru-RU" sz="1400" b="1" dirty="0">
              <a:solidFill>
                <a:schemeClr val="tx1"/>
              </a:solidFill>
              <a:latin typeface="Times New Roman" pitchFamily="18" charset="0"/>
              <a:cs typeface="Times New Roman" pitchFamily="18" charset="0"/>
            </a:endParaRPr>
          </a:p>
        </p:txBody>
      </p:sp>
      <p:sp>
        <p:nvSpPr>
          <p:cNvPr id="2" name="Прямоугольник 1"/>
          <p:cNvSpPr/>
          <p:nvPr/>
        </p:nvSpPr>
        <p:spPr>
          <a:xfrm>
            <a:off x="107504" y="116632"/>
            <a:ext cx="2376264" cy="648072"/>
          </a:xfrm>
          <a:prstGeom prst="rect">
            <a:avLst/>
          </a:prstGeom>
          <a:solidFill>
            <a:schemeClr val="accent1">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C00000"/>
                </a:solidFill>
                <a:latin typeface="Times New Roman" pitchFamily="18" charset="0"/>
                <a:cs typeface="Times New Roman" pitchFamily="18" charset="0"/>
              </a:rPr>
              <a:t>МСТС</a:t>
            </a:r>
            <a:endParaRPr lang="ru-RU" b="1" dirty="0">
              <a:solidFill>
                <a:srgbClr val="C00000"/>
              </a:solidFill>
              <a:latin typeface="Times New Roman" pitchFamily="18" charset="0"/>
              <a:cs typeface="Times New Roman" pitchFamily="18" charset="0"/>
            </a:endParaRPr>
          </a:p>
        </p:txBody>
      </p:sp>
      <p:sp>
        <p:nvSpPr>
          <p:cNvPr id="3" name="Прямоугольник 2"/>
          <p:cNvSpPr/>
          <p:nvPr/>
        </p:nvSpPr>
        <p:spPr>
          <a:xfrm>
            <a:off x="135368" y="1628800"/>
            <a:ext cx="8911694" cy="201622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rgbClr val="C00000"/>
                </a:solidFill>
              </a:rPr>
              <a:t>Лекция №01</a:t>
            </a:r>
          </a:p>
          <a:p>
            <a:pPr algn="ctr"/>
            <a:r>
              <a:rPr lang="ru-RU" sz="2000" b="1" dirty="0" smtClean="0">
                <a:solidFill>
                  <a:schemeClr val="tx1"/>
                </a:solidFill>
                <a:latin typeface="Times New Roman" pitchFamily="18" charset="0"/>
                <a:cs typeface="Times New Roman" pitchFamily="18" charset="0"/>
              </a:rPr>
              <a:t>Автоматизированные беспроводные системы геотехнического мониторинга при строительстве объектов транспортной инфраструктуры</a:t>
            </a:r>
          </a:p>
          <a:p>
            <a:pPr algn="ctr"/>
            <a:endParaRPr lang="ru-RU" dirty="0"/>
          </a:p>
        </p:txBody>
      </p:sp>
    </p:spTree>
    <p:extLst>
      <p:ext uri="{BB962C8B-B14F-4D97-AF65-F5344CB8AC3E}">
        <p14:creationId xmlns:p14="http://schemas.microsoft.com/office/powerpoint/2010/main" val="4018961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6194"/>
            <a:ext cx="9144000" cy="6851806"/>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p:cNvSpPr/>
          <p:nvPr/>
        </p:nvSpPr>
        <p:spPr>
          <a:xfrm>
            <a:off x="52666" y="35604"/>
            <a:ext cx="9091334" cy="663375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540000">
              <a:spcBef>
                <a:spcPts val="600"/>
              </a:spcBef>
              <a:spcAft>
                <a:spcPts val="600"/>
              </a:spcAft>
            </a:pPr>
            <a:r>
              <a:rPr lang="ru-RU" b="1" dirty="0" smtClean="0">
                <a:solidFill>
                  <a:schemeClr val="tx1"/>
                </a:solidFill>
                <a:latin typeface="Times New Roman" pitchFamily="18" charset="0"/>
                <a:cs typeface="Times New Roman" pitchFamily="18" charset="0"/>
              </a:rPr>
              <a:t>Объекты </a:t>
            </a:r>
            <a:r>
              <a:rPr lang="ru-RU" b="1" dirty="0">
                <a:solidFill>
                  <a:schemeClr val="tx1"/>
                </a:solidFill>
                <a:latin typeface="Times New Roman" pitchFamily="18" charset="0"/>
                <a:cs typeface="Times New Roman" pitchFamily="18" charset="0"/>
              </a:rPr>
              <a:t>транспортного строительства</a:t>
            </a:r>
            <a:r>
              <a:rPr lang="ru-RU" b="1" dirty="0" smtClean="0">
                <a:solidFill>
                  <a:schemeClr val="tx1"/>
                </a:solidFill>
                <a:latin typeface="Times New Roman" pitchFamily="18" charset="0"/>
                <a:cs typeface="Times New Roman" pitchFamily="18" charset="0"/>
              </a:rPr>
              <a:t>:</a:t>
            </a:r>
            <a:endParaRPr lang="ru-RU" b="1" dirty="0">
              <a:solidFill>
                <a:schemeClr val="tx1"/>
              </a:solidFill>
              <a:latin typeface="Times New Roman" pitchFamily="18" charset="0"/>
              <a:cs typeface="Times New Roman" pitchFamily="18" charset="0"/>
            </a:endParaRPr>
          </a:p>
          <a:p>
            <a:pPr algn="just" defTabSz="540000">
              <a:spcBef>
                <a:spcPts val="600"/>
              </a:spcBef>
              <a:spcAft>
                <a:spcPts val="600"/>
              </a:spcAft>
            </a:pPr>
            <a:r>
              <a:rPr lang="ru-RU" b="1" dirty="0" smtClean="0">
                <a:solidFill>
                  <a:srgbClr val="C00000"/>
                </a:solidFill>
                <a:latin typeface="Times New Roman" pitchFamily="18" charset="0"/>
                <a:cs typeface="Times New Roman" pitchFamily="18" charset="0"/>
              </a:rPr>
              <a:t>- автомобильные </a:t>
            </a:r>
            <a:r>
              <a:rPr lang="ru-RU" b="1" dirty="0">
                <a:solidFill>
                  <a:srgbClr val="C00000"/>
                </a:solidFill>
                <a:latin typeface="Times New Roman" pitchFamily="18" charset="0"/>
                <a:cs typeface="Times New Roman" pitchFamily="18" charset="0"/>
              </a:rPr>
              <a:t>дороги;</a:t>
            </a:r>
          </a:p>
          <a:p>
            <a:pPr algn="just" defTabSz="540000">
              <a:spcBef>
                <a:spcPts val="600"/>
              </a:spcBef>
              <a:spcAft>
                <a:spcPts val="600"/>
              </a:spcAft>
              <a:tabLst>
                <a:tab pos="182563" algn="l"/>
              </a:tabLst>
            </a:pPr>
            <a:r>
              <a:rPr lang="ru-RU" b="1" dirty="0">
                <a:solidFill>
                  <a:srgbClr val="C00000"/>
                </a:solidFill>
                <a:latin typeface="Times New Roman" pitchFamily="18" charset="0"/>
                <a:cs typeface="Times New Roman" pitchFamily="18" charset="0"/>
              </a:rPr>
              <a:t>-	тоннели, в том числе водопропускные;</a:t>
            </a:r>
          </a:p>
          <a:p>
            <a:pPr algn="just" defTabSz="540000">
              <a:spcBef>
                <a:spcPts val="600"/>
              </a:spcBef>
              <a:spcAft>
                <a:spcPts val="600"/>
              </a:spcAft>
              <a:tabLst>
                <a:tab pos="182563" algn="l"/>
              </a:tabLst>
            </a:pPr>
            <a:r>
              <a:rPr lang="ru-RU" b="1" dirty="0">
                <a:solidFill>
                  <a:srgbClr val="C00000"/>
                </a:solidFill>
                <a:latin typeface="Times New Roman" pitchFamily="18" charset="0"/>
                <a:cs typeface="Times New Roman" pitchFamily="18" charset="0"/>
              </a:rPr>
              <a:t>-	мосты; </a:t>
            </a:r>
          </a:p>
          <a:p>
            <a:pPr algn="just" defTabSz="540000">
              <a:spcBef>
                <a:spcPts val="600"/>
              </a:spcBef>
              <a:spcAft>
                <a:spcPts val="600"/>
              </a:spcAft>
              <a:tabLst>
                <a:tab pos="182563" algn="l"/>
              </a:tabLst>
            </a:pPr>
            <a:r>
              <a:rPr lang="ru-RU" b="1" dirty="0">
                <a:solidFill>
                  <a:schemeClr val="tx1"/>
                </a:solidFill>
                <a:latin typeface="Times New Roman" pitchFamily="18" charset="0"/>
                <a:cs typeface="Times New Roman" pitchFamily="18" charset="0"/>
              </a:rPr>
              <a:t>-	вокзалы; </a:t>
            </a:r>
          </a:p>
          <a:p>
            <a:pPr algn="just" defTabSz="540000">
              <a:spcBef>
                <a:spcPts val="600"/>
              </a:spcBef>
              <a:spcAft>
                <a:spcPts val="600"/>
              </a:spcAft>
              <a:tabLst>
                <a:tab pos="182563" algn="l"/>
              </a:tabLst>
            </a:pPr>
            <a:r>
              <a:rPr lang="ru-RU" b="1" dirty="0">
                <a:solidFill>
                  <a:schemeClr val="tx1"/>
                </a:solidFill>
                <a:latin typeface="Times New Roman" pitchFamily="18" charset="0"/>
                <a:cs typeface="Times New Roman" pitchFamily="18" charset="0"/>
              </a:rPr>
              <a:t>-	железнодорожные и автобусные станции; </a:t>
            </a:r>
          </a:p>
          <a:p>
            <a:pPr algn="just" defTabSz="540000">
              <a:spcBef>
                <a:spcPts val="600"/>
              </a:spcBef>
              <a:spcAft>
                <a:spcPts val="600"/>
              </a:spcAft>
              <a:tabLst>
                <a:tab pos="182563" algn="l"/>
              </a:tabLst>
            </a:pPr>
            <a:r>
              <a:rPr lang="ru-RU" b="1" dirty="0">
                <a:solidFill>
                  <a:schemeClr val="tx1"/>
                </a:solidFill>
                <a:latin typeface="Times New Roman" pitchFamily="18" charset="0"/>
                <a:cs typeface="Times New Roman" pitchFamily="18" charset="0"/>
              </a:rPr>
              <a:t>-	метрополитены; </a:t>
            </a:r>
          </a:p>
          <a:p>
            <a:pPr algn="just" defTabSz="540000">
              <a:spcBef>
                <a:spcPts val="600"/>
              </a:spcBef>
              <a:spcAft>
                <a:spcPts val="600"/>
              </a:spcAft>
              <a:tabLst>
                <a:tab pos="182563" algn="l"/>
              </a:tabLst>
            </a:pPr>
            <a:r>
              <a:rPr lang="ru-RU" b="1" dirty="0">
                <a:solidFill>
                  <a:schemeClr val="tx1"/>
                </a:solidFill>
                <a:latin typeface="Times New Roman" pitchFamily="18" charset="0"/>
                <a:cs typeface="Times New Roman" pitchFamily="18" charset="0"/>
              </a:rPr>
              <a:t>-	морские торговые, рыбные, специализированные и речные порты; </a:t>
            </a:r>
          </a:p>
          <a:p>
            <a:pPr algn="just" defTabSz="540000">
              <a:spcBef>
                <a:spcPts val="600"/>
              </a:spcBef>
              <a:spcAft>
                <a:spcPts val="600"/>
              </a:spcAft>
              <a:tabLst>
                <a:tab pos="182563" algn="l"/>
              </a:tabLst>
            </a:pPr>
            <a:r>
              <a:rPr lang="ru-RU" b="1" dirty="0">
                <a:solidFill>
                  <a:schemeClr val="tx1"/>
                </a:solidFill>
                <a:latin typeface="Times New Roman" pitchFamily="18" charset="0"/>
                <a:cs typeface="Times New Roman" pitchFamily="18" charset="0"/>
              </a:rPr>
              <a:t>-	аэродромы; </a:t>
            </a:r>
          </a:p>
          <a:p>
            <a:pPr algn="just" defTabSz="540000">
              <a:spcBef>
                <a:spcPts val="600"/>
              </a:spcBef>
              <a:spcAft>
                <a:spcPts val="600"/>
              </a:spcAft>
              <a:tabLst>
                <a:tab pos="182563" algn="l"/>
              </a:tabLst>
            </a:pPr>
            <a:r>
              <a:rPr lang="ru-RU" b="1" dirty="0">
                <a:solidFill>
                  <a:schemeClr val="tx1"/>
                </a:solidFill>
                <a:latin typeface="Times New Roman" pitchFamily="18" charset="0"/>
                <a:cs typeface="Times New Roman" pitchFamily="18" charset="0"/>
              </a:rPr>
              <a:t>-	аэропорты; </a:t>
            </a:r>
          </a:p>
          <a:p>
            <a:pPr algn="just" defTabSz="540000">
              <a:spcBef>
                <a:spcPts val="600"/>
              </a:spcBef>
              <a:spcAft>
                <a:spcPts val="600"/>
              </a:spcAft>
              <a:tabLst>
                <a:tab pos="182563" algn="l"/>
              </a:tabLst>
            </a:pPr>
            <a:r>
              <a:rPr lang="ru-RU" b="1" dirty="0">
                <a:solidFill>
                  <a:schemeClr val="tx1"/>
                </a:solidFill>
                <a:latin typeface="Times New Roman" pitchFamily="18" charset="0"/>
                <a:cs typeface="Times New Roman" pitchFamily="18" charset="0"/>
              </a:rPr>
              <a:t>-	объекты систем связи, навигации и управления движением транспортных средств.</a:t>
            </a:r>
          </a:p>
        </p:txBody>
      </p:sp>
    </p:spTree>
    <p:extLst>
      <p:ext uri="{BB962C8B-B14F-4D97-AF65-F5344CB8AC3E}">
        <p14:creationId xmlns:p14="http://schemas.microsoft.com/office/powerpoint/2010/main" val="33441023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6194"/>
            <a:ext cx="9144000" cy="6851806"/>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p:cNvSpPr/>
          <p:nvPr/>
        </p:nvSpPr>
        <p:spPr>
          <a:xfrm>
            <a:off x="52666" y="35604"/>
            <a:ext cx="9091334" cy="663375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540000"/>
            <a:r>
              <a:rPr lang="ru-RU" sz="1600" b="1" dirty="0">
                <a:solidFill>
                  <a:srgbClr val="C00000"/>
                </a:solidFill>
                <a:latin typeface="Times New Roman" pitchFamily="18" charset="0"/>
                <a:cs typeface="Times New Roman" pitchFamily="18" charset="0"/>
              </a:rPr>
              <a:t>МОНИТОРИНГ</a:t>
            </a:r>
          </a:p>
          <a:p>
            <a:pPr algn="just" defTabSz="540000"/>
            <a:endParaRPr lang="ru-RU" sz="1600" dirty="0">
              <a:solidFill>
                <a:schemeClr val="tx1"/>
              </a:solidFill>
              <a:latin typeface="Times New Roman" pitchFamily="18" charset="0"/>
              <a:cs typeface="Times New Roman" pitchFamily="18" charset="0"/>
            </a:endParaRPr>
          </a:p>
          <a:p>
            <a:pPr algn="just" defTabSz="540000">
              <a:spcBef>
                <a:spcPts val="600"/>
              </a:spcBef>
              <a:spcAft>
                <a:spcPts val="600"/>
              </a:spcAft>
            </a:pPr>
            <a:r>
              <a:rPr lang="ru-RU" sz="1600" b="1" dirty="0">
                <a:solidFill>
                  <a:schemeClr val="tx1"/>
                </a:solidFill>
                <a:latin typeface="Times New Roman" pitchFamily="18" charset="0"/>
                <a:cs typeface="Times New Roman" pitchFamily="18" charset="0"/>
              </a:rPr>
              <a:t>1.Мониторинг проводится в несколько этапов:</a:t>
            </a:r>
          </a:p>
          <a:p>
            <a:pPr algn="just" defTabSz="540000">
              <a:spcBef>
                <a:spcPts val="600"/>
              </a:spcBef>
              <a:spcAft>
                <a:spcPts val="600"/>
              </a:spcAft>
            </a:pPr>
            <a:r>
              <a:rPr lang="ru-RU" sz="1600" b="1" dirty="0">
                <a:solidFill>
                  <a:schemeClr val="tx1"/>
                </a:solidFill>
                <a:latin typeface="Times New Roman" pitchFamily="18" charset="0"/>
                <a:cs typeface="Times New Roman" pitchFamily="18" charset="0"/>
              </a:rPr>
              <a:t>1.1Мониторинг при проектировании.</a:t>
            </a:r>
          </a:p>
          <a:p>
            <a:pPr algn="just" defTabSz="540000">
              <a:spcBef>
                <a:spcPts val="600"/>
              </a:spcBef>
              <a:spcAft>
                <a:spcPts val="600"/>
              </a:spcAft>
            </a:pPr>
            <a:r>
              <a:rPr lang="ru-RU" sz="1600" b="1" dirty="0">
                <a:solidFill>
                  <a:schemeClr val="tx1"/>
                </a:solidFill>
                <a:latin typeface="Times New Roman" pitchFamily="18" charset="0"/>
                <a:cs typeface="Times New Roman" pitchFamily="18" charset="0"/>
              </a:rPr>
              <a:t>1.2Мониторинг при строительстве.</a:t>
            </a:r>
          </a:p>
          <a:p>
            <a:pPr algn="just" defTabSz="540000">
              <a:spcBef>
                <a:spcPts val="600"/>
              </a:spcBef>
              <a:spcAft>
                <a:spcPts val="600"/>
              </a:spcAft>
            </a:pPr>
            <a:r>
              <a:rPr lang="ru-RU" sz="1600" b="1" dirty="0">
                <a:solidFill>
                  <a:schemeClr val="tx1"/>
                </a:solidFill>
                <a:latin typeface="Times New Roman" pitchFamily="18" charset="0"/>
                <a:cs typeface="Times New Roman" pitchFamily="18" charset="0"/>
              </a:rPr>
              <a:t>1.3Мониторинг при эксплуатации.</a:t>
            </a:r>
          </a:p>
          <a:p>
            <a:pPr algn="just" defTabSz="540000">
              <a:spcBef>
                <a:spcPts val="600"/>
              </a:spcBef>
              <a:spcAft>
                <a:spcPts val="600"/>
              </a:spcAft>
            </a:pPr>
            <a:r>
              <a:rPr lang="ru-RU" sz="1600" b="1" dirty="0" smtClean="0">
                <a:solidFill>
                  <a:schemeClr val="tx1"/>
                </a:solidFill>
                <a:latin typeface="Times New Roman" pitchFamily="18" charset="0"/>
                <a:cs typeface="Times New Roman" pitchFamily="18" charset="0"/>
              </a:rPr>
              <a:t>Основными </a:t>
            </a:r>
            <a:r>
              <a:rPr lang="ru-RU" sz="1600" b="1" dirty="0">
                <a:solidFill>
                  <a:schemeClr val="tx1"/>
                </a:solidFill>
                <a:latin typeface="Times New Roman" pitchFamily="18" charset="0"/>
                <a:cs typeface="Times New Roman" pitchFamily="18" charset="0"/>
              </a:rPr>
              <a:t>задачами мониторинга, решаемыми в целях поддержания требуемого состояния автомобильных дорог являются:</a:t>
            </a:r>
          </a:p>
          <a:p>
            <a:pPr algn="just" defTabSz="540000">
              <a:spcBef>
                <a:spcPts val="600"/>
              </a:spcBef>
              <a:spcAft>
                <a:spcPts val="600"/>
              </a:spcAft>
            </a:pPr>
            <a:r>
              <a:rPr lang="ru-RU" sz="1600" b="1" dirty="0">
                <a:solidFill>
                  <a:schemeClr val="tx1"/>
                </a:solidFill>
                <a:latin typeface="Times New Roman" pitchFamily="18" charset="0"/>
                <a:cs typeface="Times New Roman" pitchFamily="18" charset="0"/>
              </a:rPr>
              <a:t>-</a:t>
            </a:r>
            <a:r>
              <a:rPr lang="ru-RU" sz="1600" b="1" dirty="0">
                <a:solidFill>
                  <a:srgbClr val="0070C0"/>
                </a:solidFill>
                <a:latin typeface="Times New Roman" pitchFamily="18" charset="0"/>
                <a:cs typeface="Times New Roman" pitchFamily="18" charset="0"/>
              </a:rPr>
              <a:t>мониторинг транспортно-эксплуатационного и технического состояния автомобильных дорог и искусственных сооружений на них;</a:t>
            </a:r>
          </a:p>
          <a:p>
            <a:pPr algn="just" defTabSz="540000">
              <a:spcBef>
                <a:spcPts val="600"/>
              </a:spcBef>
              <a:spcAft>
                <a:spcPts val="600"/>
              </a:spcAft>
            </a:pPr>
            <a:r>
              <a:rPr lang="ru-RU" sz="1600" b="1" dirty="0" smtClean="0">
                <a:solidFill>
                  <a:srgbClr val="0070C0"/>
                </a:solidFill>
                <a:latin typeface="Times New Roman" pitchFamily="18" charset="0"/>
                <a:cs typeface="Times New Roman" pitchFamily="18" charset="0"/>
              </a:rPr>
              <a:t>-повышение </a:t>
            </a:r>
            <a:r>
              <a:rPr lang="ru-RU" sz="1600" b="1" dirty="0">
                <a:solidFill>
                  <a:srgbClr val="0070C0"/>
                </a:solidFill>
                <a:latin typeface="Times New Roman" pitchFamily="18" charset="0"/>
                <a:cs typeface="Times New Roman" pitchFamily="18" charset="0"/>
              </a:rPr>
              <a:t>качества работ по капитальному ремонту, ремонту и содержанию автомобильных дорог, включая проектно-изыскательские работы.</a:t>
            </a:r>
            <a:endParaRPr lang="ru-RU" sz="1600" b="1" dirty="0" smtClean="0">
              <a:solidFill>
                <a:srgbClr val="0070C0"/>
              </a:solidFill>
              <a:latin typeface="Times New Roman" pitchFamily="18" charset="0"/>
              <a:cs typeface="Times New Roman" pitchFamily="18" charset="0"/>
            </a:endParaRPr>
          </a:p>
          <a:p>
            <a:pPr algn="just" defTabSz="540000">
              <a:spcBef>
                <a:spcPts val="600"/>
              </a:spcBef>
              <a:spcAft>
                <a:spcPts val="600"/>
              </a:spcAft>
            </a:pPr>
            <a:r>
              <a:rPr lang="ru-RU" sz="1600" b="1" dirty="0" smtClean="0">
                <a:solidFill>
                  <a:schemeClr val="tx1"/>
                </a:solidFill>
                <a:latin typeface="Times New Roman" pitchFamily="18" charset="0"/>
                <a:cs typeface="Times New Roman" pitchFamily="18" charset="0"/>
              </a:rPr>
              <a:t>1.1Мониторинг </a:t>
            </a:r>
            <a:r>
              <a:rPr lang="ru-RU" sz="1600" b="1" dirty="0">
                <a:solidFill>
                  <a:schemeClr val="tx1"/>
                </a:solidFill>
                <a:latin typeface="Times New Roman" pitchFamily="18" charset="0"/>
                <a:cs typeface="Times New Roman" pitchFamily="18" charset="0"/>
              </a:rPr>
              <a:t>при проектировании – ставятся задачи по обеспечиванию строительства объектов согласно требованиям нормативных документов с применением специального оборудования (земляные, общестроительные и монтажные работы).</a:t>
            </a:r>
          </a:p>
          <a:p>
            <a:pPr algn="just" defTabSz="540000">
              <a:spcBef>
                <a:spcPts val="600"/>
              </a:spcBef>
              <a:spcAft>
                <a:spcPts val="600"/>
              </a:spcAft>
            </a:pPr>
            <a:r>
              <a:rPr lang="ru-RU" sz="1600" b="1" dirty="0" smtClean="0">
                <a:solidFill>
                  <a:schemeClr val="tx1"/>
                </a:solidFill>
                <a:latin typeface="Times New Roman" pitchFamily="18" charset="0"/>
                <a:cs typeface="Times New Roman" pitchFamily="18" charset="0"/>
              </a:rPr>
              <a:t>1.2Мониторинг </a:t>
            </a:r>
            <a:r>
              <a:rPr lang="ru-RU" sz="1600" b="1" dirty="0">
                <a:solidFill>
                  <a:schemeClr val="tx1"/>
                </a:solidFill>
                <a:latin typeface="Times New Roman" pitchFamily="18" charset="0"/>
                <a:cs typeface="Times New Roman" pitchFamily="18" charset="0"/>
              </a:rPr>
              <a:t>при строительстве – постоянный контроль ведения работ с применением специального оборудования, с целью соблюдения требований проекта.</a:t>
            </a:r>
          </a:p>
          <a:p>
            <a:pPr algn="just" defTabSz="540000">
              <a:spcBef>
                <a:spcPts val="600"/>
              </a:spcBef>
              <a:spcAft>
                <a:spcPts val="600"/>
              </a:spcAft>
            </a:pPr>
            <a:r>
              <a:rPr lang="ru-RU" sz="1600" b="1" dirty="0" smtClean="0">
                <a:solidFill>
                  <a:schemeClr val="tx1"/>
                </a:solidFill>
                <a:latin typeface="Times New Roman" pitchFamily="18" charset="0"/>
                <a:cs typeface="Times New Roman" pitchFamily="18" charset="0"/>
              </a:rPr>
              <a:t>1.3Мониторинг </a:t>
            </a:r>
            <a:r>
              <a:rPr lang="ru-RU" sz="1600" b="1" dirty="0">
                <a:solidFill>
                  <a:schemeClr val="tx1"/>
                </a:solidFill>
                <a:latin typeface="Times New Roman" pitchFamily="18" charset="0"/>
                <a:cs typeface="Times New Roman" pitchFamily="18" charset="0"/>
              </a:rPr>
              <a:t>при эксплуатации – постоянный контроль эксплуатируемых объектов с целью своевременного получения информации о рабочем состоянии объектов. В процессе эксплуатации объектов возникает необходимость реконструкции или ремонта, при этом проводится обследование объектов, частью которых является мониторинг.</a:t>
            </a:r>
          </a:p>
          <a:p>
            <a:pPr algn="just" defTabSz="540000"/>
            <a:endParaRPr lang="ru-RU" sz="1600" dirty="0">
              <a:solidFill>
                <a:schemeClr val="tx1"/>
              </a:solidFill>
              <a:latin typeface="Times New Roman" pitchFamily="18" charset="0"/>
              <a:cs typeface="Times New Roman" pitchFamily="18" charset="0"/>
            </a:endParaRPr>
          </a:p>
          <a:p>
            <a:pPr algn="just" defTabSz="540000"/>
            <a:endParaRPr lang="ru-RU" sz="16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03034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6194"/>
            <a:ext cx="9144000" cy="6851806"/>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p:cNvSpPr/>
          <p:nvPr/>
        </p:nvSpPr>
        <p:spPr>
          <a:xfrm>
            <a:off x="52666" y="35604"/>
            <a:ext cx="9091334" cy="663375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defTabSz="540000"/>
            <a:r>
              <a:rPr lang="ru-RU" sz="1600" dirty="0" smtClean="0">
                <a:solidFill>
                  <a:schemeClr val="tx1"/>
                </a:solidFill>
                <a:latin typeface="Times New Roman" pitchFamily="18" charset="0"/>
                <a:cs typeface="Times New Roman" pitchFamily="18" charset="0"/>
              </a:rPr>
              <a:t>	На сегодняшний день строительство любого объекта транспортной инфраструктуры, ведущееся в городских условиях, немыслимо без осуществления полноценного непрерывного мониторинга как непосредственно строящегося объекта, так и окружающей застройки и грунтового массива, попадающих в зону влияния работ.</a:t>
            </a:r>
          </a:p>
          <a:p>
            <a:pPr algn="just" defTabSz="540000"/>
            <a:r>
              <a:rPr lang="ru-RU" sz="1600" dirty="0" smtClean="0">
                <a:solidFill>
                  <a:schemeClr val="tx1"/>
                </a:solidFill>
                <a:latin typeface="Times New Roman" pitchFamily="18" charset="0"/>
                <a:cs typeface="Times New Roman" pitchFamily="18" charset="0"/>
              </a:rPr>
              <a:t>	В частности, строительство новых перегонных тоннелей и станций метрополитена осуществляется, в основном, в «спальных» районах, где в зону ведения работ попадает большое число многоэтажных жилых домов, различных инженерных коммуникаций.</a:t>
            </a:r>
          </a:p>
          <a:p>
            <a:pPr algn="just" defTabSz="540000"/>
            <a:r>
              <a:rPr lang="ru-RU" sz="1600" dirty="0" smtClean="0">
                <a:solidFill>
                  <a:schemeClr val="tx1"/>
                </a:solidFill>
                <a:latin typeface="Times New Roman" pitchFamily="18" charset="0"/>
                <a:cs typeface="Times New Roman" pitchFamily="18" charset="0"/>
              </a:rPr>
              <a:t>	Задача максимального снижения рисков возникновения аварийных ситуаций при сохранении проектных темпов ведения строительства является чрезвычайно актуальной. Естественно, что одним из основных инструментов, позволяющих решить данную задачу, является комплексный инструментальный мониторинг состояния грунтового массива, а также существующих зданий, находящихся в зоне ведения строительства.</a:t>
            </a:r>
          </a:p>
          <a:p>
            <a:pPr algn="just" defTabSz="540000"/>
            <a:r>
              <a:rPr lang="ru-RU" sz="1600" dirty="0" smtClean="0">
                <a:solidFill>
                  <a:schemeClr val="tx1"/>
                </a:solidFill>
                <a:latin typeface="Times New Roman" pitchFamily="18" charset="0"/>
                <a:cs typeface="Times New Roman" pitchFamily="18" charset="0"/>
              </a:rPr>
              <a:t>	</a:t>
            </a:r>
            <a:r>
              <a:rPr lang="ru-RU" sz="1600" b="1" dirty="0" smtClean="0">
                <a:solidFill>
                  <a:schemeClr val="tx1"/>
                </a:solidFill>
                <a:latin typeface="Times New Roman" pitchFamily="18" charset="0"/>
                <a:cs typeface="Times New Roman" pitchFamily="18" charset="0"/>
              </a:rPr>
              <a:t>Наибольшее распространение получили следующие методы контроля состояния окружающей застройки и грунтового массива: </a:t>
            </a:r>
          </a:p>
          <a:p>
            <a:pPr algn="just" defTabSz="540000"/>
            <a:r>
              <a:rPr lang="ru-RU" sz="1600" dirty="0" smtClean="0">
                <a:solidFill>
                  <a:schemeClr val="tx1"/>
                </a:solidFill>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 </a:t>
            </a:r>
            <a:r>
              <a:rPr lang="ru-RU" sz="1600" dirty="0" smtClean="0">
                <a:solidFill>
                  <a:srgbClr val="C00000"/>
                </a:solidFill>
                <a:latin typeface="Times New Roman" pitchFamily="18" charset="0"/>
                <a:cs typeface="Times New Roman" pitchFamily="18" charset="0"/>
              </a:rPr>
              <a:t>периодические визуальные осмотры; </a:t>
            </a:r>
          </a:p>
          <a:p>
            <a:pPr algn="just" defTabSz="540000"/>
            <a:r>
              <a:rPr lang="ru-RU" sz="1600" dirty="0">
                <a:solidFill>
                  <a:srgbClr val="C00000"/>
                </a:solidFill>
                <a:latin typeface="Times New Roman" pitchFamily="18" charset="0"/>
                <a:cs typeface="Times New Roman" pitchFamily="18" charset="0"/>
              </a:rPr>
              <a:t> </a:t>
            </a:r>
            <a:r>
              <a:rPr lang="ru-RU" sz="1600" dirty="0" smtClean="0">
                <a:solidFill>
                  <a:srgbClr val="C00000"/>
                </a:solidFill>
                <a:latin typeface="Times New Roman" pitchFamily="18" charset="0"/>
                <a:cs typeface="Times New Roman" pitchFamily="18" charset="0"/>
              </a:rPr>
              <a:t>- геодезические наблюдения за осадками и горизонтальными смещениями по контрольным маркам,  </a:t>
            </a:r>
          </a:p>
          <a:p>
            <a:pPr algn="just" defTabSz="540000"/>
            <a:r>
              <a:rPr lang="ru-RU" sz="1600" dirty="0">
                <a:solidFill>
                  <a:srgbClr val="C00000"/>
                </a:solidFill>
                <a:latin typeface="Times New Roman" pitchFamily="18" charset="0"/>
                <a:cs typeface="Times New Roman" pitchFamily="18" charset="0"/>
              </a:rPr>
              <a:t> </a:t>
            </a:r>
            <a:r>
              <a:rPr lang="ru-RU" sz="1600" dirty="0" smtClean="0">
                <a:solidFill>
                  <a:srgbClr val="C00000"/>
                </a:solidFill>
                <a:latin typeface="Times New Roman" pitchFamily="18" charset="0"/>
                <a:cs typeface="Times New Roman" pitchFamily="18" charset="0"/>
              </a:rPr>
              <a:t>- установленным на зданиях и в грунтовом массиве; </a:t>
            </a:r>
          </a:p>
          <a:p>
            <a:pPr algn="just" defTabSz="540000"/>
            <a:r>
              <a:rPr lang="ru-RU" sz="1600" dirty="0" smtClean="0">
                <a:solidFill>
                  <a:srgbClr val="C00000"/>
                </a:solidFill>
                <a:latin typeface="Times New Roman" pitchFamily="18" charset="0"/>
                <a:cs typeface="Times New Roman" pitchFamily="18" charset="0"/>
              </a:rPr>
              <a:t> - контроль степени раскрытия существующих в зданиях трещин и температурных швов с помощью ручных деформометров; </a:t>
            </a:r>
          </a:p>
          <a:p>
            <a:pPr algn="just" defTabSz="540000"/>
            <a:r>
              <a:rPr lang="ru-RU" sz="1600" dirty="0" smtClean="0">
                <a:solidFill>
                  <a:srgbClr val="C00000"/>
                </a:solidFill>
                <a:latin typeface="Times New Roman" pitchFamily="18" charset="0"/>
                <a:cs typeface="Times New Roman" pitchFamily="18" charset="0"/>
              </a:rPr>
              <a:t> - измерение уровня грунтовых вод.</a:t>
            </a:r>
          </a:p>
          <a:p>
            <a:pPr algn="just" defTabSz="540000"/>
            <a:r>
              <a:rPr lang="ru-RU" sz="1600" dirty="0" smtClean="0">
                <a:solidFill>
                  <a:schemeClr val="tx1"/>
                </a:solidFill>
                <a:latin typeface="Times New Roman" pitchFamily="18" charset="0"/>
                <a:cs typeface="Times New Roman" pitchFamily="18" charset="0"/>
              </a:rPr>
              <a:t>	Контроль с помощью применяемых в настоящее время средств измерений связан с большими затратами ручного труда, а в отдельных случаях и с субъективным характером получаемых результатов. В этой связи существует необходимость в максимальной автоматизации всего измерительного процесса в рамках единой системы контроля.</a:t>
            </a:r>
          </a:p>
          <a:p>
            <a:pPr algn="just" defTabSz="540000"/>
            <a:r>
              <a:rPr lang="ru-RU" sz="1600" dirty="0" smtClean="0">
                <a:solidFill>
                  <a:schemeClr val="tx1"/>
                </a:solidFill>
                <a:latin typeface="Times New Roman" pitchFamily="18" charset="0"/>
                <a:cs typeface="Times New Roman" pitchFamily="18" charset="0"/>
              </a:rPr>
              <a:t>	</a:t>
            </a:r>
            <a:r>
              <a:rPr lang="ru-RU" sz="1600" dirty="0" smtClean="0">
                <a:solidFill>
                  <a:schemeClr val="tx2"/>
                </a:solidFill>
                <a:latin typeface="Times New Roman" pitchFamily="18" charset="0"/>
                <a:cs typeface="Times New Roman" pitchFamily="18" charset="0"/>
              </a:rPr>
              <a:t>Для решения данной задачи специалистами ЗАО «Три- ада-Холдинг» разработана и введена в эксплуатацию беспроводная система мониторинга строительных конструкций УСМ-433/GSM</a:t>
            </a:r>
            <a:endParaRPr lang="ru-RU" sz="1600" dirty="0">
              <a:solidFill>
                <a:schemeClr val="tx2"/>
              </a:solidFill>
              <a:latin typeface="Times New Roman" pitchFamily="18" charset="0"/>
              <a:cs typeface="Times New Roman" pitchFamily="18" charset="0"/>
            </a:endParaRPr>
          </a:p>
        </p:txBody>
      </p:sp>
    </p:spTree>
    <p:extLst>
      <p:ext uri="{BB962C8B-B14F-4D97-AF65-F5344CB8AC3E}">
        <p14:creationId xmlns:p14="http://schemas.microsoft.com/office/powerpoint/2010/main" val="376591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6194"/>
            <a:ext cx="9144000" cy="6851806"/>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a:off x="52666" y="35604"/>
            <a:ext cx="9091334" cy="663375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indent="452438" algn="just" defTabSz="540000"/>
            <a:r>
              <a:rPr lang="ru-RU" sz="1600" b="1" dirty="0" smtClean="0">
                <a:solidFill>
                  <a:schemeClr val="tx1"/>
                </a:solidFill>
                <a:latin typeface="Times New Roman" pitchFamily="18" charset="0"/>
                <a:cs typeface="Times New Roman" pitchFamily="18" charset="0"/>
              </a:rPr>
              <a:t>При этом были определены основные контролируемые параметры:</a:t>
            </a:r>
          </a:p>
          <a:p>
            <a:pPr algn="just" defTabSz="266700">
              <a:tabLst>
                <a:tab pos="92075" algn="l"/>
              </a:tabLst>
            </a:pPr>
            <a:r>
              <a:rPr lang="ru-RU" sz="1600" dirty="0" smtClean="0">
                <a:solidFill>
                  <a:srgbClr val="C00000"/>
                </a:solidFill>
                <a:latin typeface="Times New Roman" pitchFamily="18" charset="0"/>
                <a:cs typeface="Times New Roman" pitchFamily="18" charset="0"/>
              </a:rPr>
              <a:t>-	крены зданий и сооружений;</a:t>
            </a:r>
          </a:p>
          <a:p>
            <a:pPr algn="just" defTabSz="266700">
              <a:tabLst>
                <a:tab pos="92075" algn="l"/>
              </a:tabLst>
            </a:pPr>
            <a:r>
              <a:rPr lang="ru-RU" sz="1600" dirty="0" smtClean="0">
                <a:solidFill>
                  <a:srgbClr val="C00000"/>
                </a:solidFill>
                <a:latin typeface="Times New Roman" pitchFamily="18" charset="0"/>
                <a:cs typeface="Times New Roman" pitchFamily="18" charset="0"/>
              </a:rPr>
              <a:t>-	степень раскрытия трещин и температурных швов;</a:t>
            </a:r>
          </a:p>
          <a:p>
            <a:pPr algn="just" defTabSz="266700">
              <a:tabLst>
                <a:tab pos="92075" algn="l"/>
              </a:tabLst>
            </a:pPr>
            <a:r>
              <a:rPr lang="ru-RU" sz="1600" dirty="0" smtClean="0">
                <a:solidFill>
                  <a:srgbClr val="C00000"/>
                </a:solidFill>
                <a:latin typeface="Times New Roman" pitchFamily="18" charset="0"/>
                <a:cs typeface="Times New Roman" pitchFamily="18" charset="0"/>
              </a:rPr>
              <a:t>-	горизонтальные и вертикальные смещения грунтового массива;</a:t>
            </a:r>
          </a:p>
          <a:p>
            <a:pPr algn="just" defTabSz="266700">
              <a:tabLst>
                <a:tab pos="92075" algn="l"/>
              </a:tabLst>
            </a:pPr>
            <a:r>
              <a:rPr lang="ru-RU" sz="1600" dirty="0" smtClean="0">
                <a:solidFill>
                  <a:srgbClr val="C00000"/>
                </a:solidFill>
                <a:latin typeface="Times New Roman" pitchFamily="18" charset="0"/>
                <a:cs typeface="Times New Roman" pitchFamily="18" charset="0"/>
              </a:rPr>
              <a:t>-	уровень и поровое давление грунтовых вод;</a:t>
            </a:r>
          </a:p>
          <a:p>
            <a:pPr algn="just" defTabSz="266700">
              <a:tabLst>
                <a:tab pos="92075" algn="l"/>
              </a:tabLst>
            </a:pPr>
            <a:r>
              <a:rPr lang="ru-RU" sz="1600" dirty="0" smtClean="0">
                <a:solidFill>
                  <a:srgbClr val="C00000"/>
                </a:solidFill>
                <a:latin typeface="Times New Roman" pitchFamily="18" charset="0"/>
                <a:cs typeface="Times New Roman" pitchFamily="18" charset="0"/>
              </a:rPr>
              <a:t>-	вибрации конструкций зданий, находящихся в зоне ведения строительства.</a:t>
            </a:r>
          </a:p>
          <a:p>
            <a:pPr algn="just" defTabSz="540000"/>
            <a:r>
              <a:rPr lang="ru-RU" sz="1600" dirty="0" smtClean="0">
                <a:solidFill>
                  <a:schemeClr val="tx1"/>
                </a:solidFill>
                <a:latin typeface="Times New Roman" pitchFamily="18" charset="0"/>
                <a:cs typeface="Times New Roman" pitchFamily="18" charset="0"/>
              </a:rPr>
              <a:t>	</a:t>
            </a:r>
            <a:r>
              <a:rPr lang="ru-RU" sz="1600" b="1" dirty="0" smtClean="0">
                <a:solidFill>
                  <a:schemeClr val="tx1"/>
                </a:solidFill>
                <a:latin typeface="Times New Roman" pitchFamily="18" charset="0"/>
                <a:cs typeface="Times New Roman" pitchFamily="18" charset="0"/>
              </a:rPr>
              <a:t>Также при разработке системы мониторинга учитывались следующие особенности строительства подземных объектов городской транспортной инфраструктуры, в частности, метрополитена:</a:t>
            </a:r>
          </a:p>
          <a:p>
            <a:pPr algn="just" defTabSz="540000">
              <a:tabLst>
                <a:tab pos="92075" algn="l"/>
              </a:tabLst>
            </a:pPr>
            <a:r>
              <a:rPr lang="ru-RU" sz="1600" b="1" dirty="0" smtClean="0">
                <a:solidFill>
                  <a:srgbClr val="C00000"/>
                </a:solidFill>
                <a:latin typeface="Times New Roman" pitchFamily="18" charset="0"/>
                <a:cs typeface="Times New Roman" pitchFamily="18" charset="0"/>
              </a:rPr>
              <a:t>-</a:t>
            </a:r>
            <a:r>
              <a:rPr lang="ru-RU" sz="1600" dirty="0" smtClean="0">
                <a:solidFill>
                  <a:srgbClr val="C00000"/>
                </a:solidFill>
                <a:latin typeface="Times New Roman" pitchFamily="18" charset="0"/>
                <a:cs typeface="Times New Roman" pitchFamily="18" charset="0"/>
              </a:rPr>
              <a:t>	строительство обычно ведется круглосуточно в максимально сжатые сроки;</a:t>
            </a:r>
          </a:p>
          <a:p>
            <a:pPr marL="92075" indent="-92075" algn="just" defTabSz="540000">
              <a:buFontTx/>
              <a:buChar char="-"/>
              <a:tabLst>
                <a:tab pos="92075" algn="l"/>
              </a:tabLst>
            </a:pPr>
            <a:r>
              <a:rPr lang="ru-RU" sz="1600" dirty="0" smtClean="0">
                <a:solidFill>
                  <a:srgbClr val="C00000"/>
                </a:solidFill>
                <a:latin typeface="Times New Roman" pitchFamily="18" charset="0"/>
                <a:cs typeface="Times New Roman" pitchFamily="18" charset="0"/>
              </a:rPr>
              <a:t>контролируемые объекты располагаются на значительной площади, что практически полностью исключает применение наблюдательной системы на основе кабельных линий коммуникаций ;</a:t>
            </a:r>
          </a:p>
          <a:p>
            <a:pPr marL="92075" indent="-92075" algn="just" defTabSz="540000">
              <a:buFontTx/>
              <a:buChar char="-"/>
              <a:tabLst>
                <a:tab pos="92075" algn="l"/>
              </a:tabLst>
            </a:pPr>
            <a:r>
              <a:rPr lang="ru-RU" sz="1600" dirty="0" smtClean="0">
                <a:solidFill>
                  <a:srgbClr val="C00000"/>
                </a:solidFill>
                <a:latin typeface="Times New Roman" pitchFamily="18" charset="0"/>
                <a:cs typeface="Times New Roman" pitchFamily="18" charset="0"/>
              </a:rPr>
              <a:t>доступ к конструкциям контролируемых объектов ограничен. Часто работы можно осуществлять только на уровне 1-го этажа, а также в подвальных и чердачных помещениях;</a:t>
            </a:r>
          </a:p>
          <a:p>
            <a:pPr marL="92075" indent="-92075" algn="just" defTabSz="266700">
              <a:buFontTx/>
              <a:buChar char="-"/>
              <a:tabLst>
                <a:tab pos="92075" algn="l"/>
              </a:tabLst>
            </a:pPr>
            <a:r>
              <a:rPr lang="ru-RU" sz="1600" dirty="0" smtClean="0">
                <a:solidFill>
                  <a:srgbClr val="C00000"/>
                </a:solidFill>
                <a:latin typeface="Times New Roman" pitchFamily="18" charset="0"/>
                <a:cs typeface="Times New Roman" pitchFamily="18" charset="0"/>
              </a:rPr>
              <a:t>общая продолжительность наблюдений на объекте обычно не превышает 2-3 лет.</a:t>
            </a:r>
          </a:p>
          <a:p>
            <a:pPr algn="just" defTabSz="266700">
              <a:tabLst>
                <a:tab pos="92075" algn="l"/>
              </a:tabLst>
            </a:pPr>
            <a:r>
              <a:rPr lang="ru-RU" sz="1600" b="1" dirty="0" smtClean="0">
                <a:solidFill>
                  <a:srgbClr val="C00000"/>
                </a:solidFill>
                <a:latin typeface="Times New Roman" pitchFamily="18" charset="0"/>
                <a:cs typeface="Times New Roman" pitchFamily="18" charset="0"/>
              </a:rPr>
              <a:t>	</a:t>
            </a:r>
            <a:r>
              <a:rPr lang="ru-RU" sz="1600" b="1" dirty="0" smtClean="0">
                <a:solidFill>
                  <a:schemeClr val="tx1"/>
                </a:solidFill>
                <a:latin typeface="Times New Roman" pitchFamily="18" charset="0"/>
                <a:cs typeface="Times New Roman" pitchFamily="18" charset="0"/>
              </a:rPr>
              <a:t>	Требования к самой системе следующие:</a:t>
            </a:r>
          </a:p>
          <a:p>
            <a:pPr marL="92075" indent="-92075" algn="just" defTabSz="266700">
              <a:buFontTx/>
              <a:buChar char="-"/>
              <a:tabLst>
                <a:tab pos="92075" algn="l"/>
              </a:tabLst>
            </a:pPr>
            <a:r>
              <a:rPr lang="ru-RU" sz="1600" dirty="0" smtClean="0">
                <a:solidFill>
                  <a:srgbClr val="C00000"/>
                </a:solidFill>
                <a:latin typeface="Times New Roman" pitchFamily="18" charset="0"/>
                <a:cs typeface="Times New Roman" pitchFamily="18" charset="0"/>
              </a:rPr>
              <a:t>точность измерения должна обеспечивать выявление развития негативных процессов на ранних стадиях;</a:t>
            </a:r>
          </a:p>
          <a:p>
            <a:pPr marL="92075" indent="-92075" algn="just" defTabSz="266700">
              <a:buFontTx/>
              <a:buChar char="-"/>
              <a:tabLst>
                <a:tab pos="92075" algn="l"/>
              </a:tabLst>
            </a:pPr>
            <a:r>
              <a:rPr lang="ru-RU" sz="1600" dirty="0" smtClean="0">
                <a:solidFill>
                  <a:srgbClr val="C00000"/>
                </a:solidFill>
                <a:latin typeface="Times New Roman" pitchFamily="18" charset="0"/>
                <a:cs typeface="Times New Roman" pitchFamily="18" charset="0"/>
              </a:rPr>
              <a:t>простота установки и демонтажа оборудования на объекте контроля;</a:t>
            </a:r>
          </a:p>
          <a:p>
            <a:pPr marL="92075" indent="-92075" algn="just" defTabSz="266700">
              <a:buFontTx/>
              <a:buChar char="-"/>
              <a:tabLst>
                <a:tab pos="92075" algn="l"/>
              </a:tabLst>
            </a:pPr>
            <a:r>
              <a:rPr lang="ru-RU" sz="1600" dirty="0" smtClean="0">
                <a:solidFill>
                  <a:srgbClr val="C00000"/>
                </a:solidFill>
                <a:latin typeface="Times New Roman" pitchFamily="18" charset="0"/>
                <a:cs typeface="Times New Roman" pitchFamily="18" charset="0"/>
              </a:rPr>
              <a:t>универсальность регистрирующей аппаратуры, позволяющая измерять большое число параметров;</a:t>
            </a:r>
          </a:p>
          <a:p>
            <a:pPr algn="just" defTabSz="266700">
              <a:tabLst>
                <a:tab pos="92075" algn="l"/>
              </a:tabLst>
            </a:pPr>
            <a:r>
              <a:rPr lang="ru-RU" sz="1600" dirty="0" smtClean="0">
                <a:solidFill>
                  <a:srgbClr val="C00000"/>
                </a:solidFill>
                <a:latin typeface="Times New Roman" pitchFamily="18" charset="0"/>
                <a:cs typeface="Times New Roman" pitchFamily="18" charset="0"/>
              </a:rPr>
              <a:t>-	работа в сложных климатических условиях;</a:t>
            </a:r>
          </a:p>
          <a:p>
            <a:pPr algn="just" defTabSz="266700">
              <a:tabLst>
                <a:tab pos="92075" algn="l"/>
              </a:tabLst>
            </a:pPr>
            <a:r>
              <a:rPr lang="ru-RU" sz="1600" dirty="0" smtClean="0">
                <a:solidFill>
                  <a:srgbClr val="C00000"/>
                </a:solidFill>
                <a:latin typeface="Times New Roman" pitchFamily="18" charset="0"/>
                <a:cs typeface="Times New Roman" pitchFamily="18" charset="0"/>
              </a:rPr>
              <a:t>-	необходимость ведения наблюдений в круглосуточном режиме с возможностью дистанционного изменения параметров контроля (периодичность измерений, значения порогов и др.);</a:t>
            </a:r>
          </a:p>
          <a:p>
            <a:pPr marL="92075" indent="-92075" algn="just" defTabSz="266700">
              <a:buFontTx/>
              <a:buChar char="-"/>
              <a:tabLst>
                <a:tab pos="92075" algn="l"/>
              </a:tabLst>
            </a:pPr>
            <a:r>
              <a:rPr lang="ru-RU" sz="1600" dirty="0" smtClean="0">
                <a:solidFill>
                  <a:srgbClr val="C00000"/>
                </a:solidFill>
                <a:latin typeface="Times New Roman" pitchFamily="18" charset="0"/>
                <a:cs typeface="Times New Roman" pitchFamily="18" charset="0"/>
              </a:rPr>
              <a:t>возможность применения в одной системе контроля большого числа измерительных датчиков (до нескольких сотен).</a:t>
            </a:r>
          </a:p>
          <a:p>
            <a:pPr algn="just" defTabSz="266700">
              <a:tabLst>
                <a:tab pos="92075" algn="l"/>
              </a:tabLst>
            </a:pPr>
            <a:r>
              <a:rPr lang="ru-RU" sz="1600" dirty="0" smtClean="0">
                <a:solidFill>
                  <a:schemeClr val="tx1"/>
                </a:solidFill>
                <a:latin typeface="Times New Roman" pitchFamily="18" charset="0"/>
                <a:cs typeface="Times New Roman" pitchFamily="18" charset="0"/>
              </a:rPr>
              <a:t>		Все эти требования учитывались при разработке автоматизированной беспроводной системы мониторинга УСМ-433/ GSM.</a:t>
            </a:r>
          </a:p>
          <a:p>
            <a:pPr marL="92075" indent="-92075" algn="just" defTabSz="266700">
              <a:buFontTx/>
              <a:buChar char="-"/>
              <a:tabLst>
                <a:tab pos="92075" algn="l"/>
              </a:tabLst>
            </a:pPr>
            <a:endParaRPr lang="ru-RU" sz="1600" dirty="0" smtClean="0">
              <a:solidFill>
                <a:srgbClr val="C00000"/>
              </a:solidFill>
              <a:latin typeface="Times New Roman" pitchFamily="18" charset="0"/>
              <a:cs typeface="Times New Roman" pitchFamily="18" charset="0"/>
            </a:endParaRPr>
          </a:p>
          <a:p>
            <a:pPr marL="92075" indent="-92075" algn="just" defTabSz="266700">
              <a:buFontTx/>
              <a:buChar char="-"/>
              <a:tabLst>
                <a:tab pos="92075" algn="l"/>
              </a:tabLst>
            </a:pPr>
            <a:endParaRPr lang="ru-RU" sz="1600" dirty="0" smtClean="0">
              <a:solidFill>
                <a:srgbClr val="C00000"/>
              </a:solidFill>
              <a:latin typeface="Times New Roman" pitchFamily="18" charset="0"/>
              <a:cs typeface="Times New Roman" pitchFamily="18" charset="0"/>
            </a:endParaRPr>
          </a:p>
          <a:p>
            <a:pPr marL="285750" indent="-285750" algn="just" defTabSz="266700">
              <a:buFontTx/>
              <a:buChar char="-"/>
              <a:tabLst>
                <a:tab pos="92075" algn="l"/>
              </a:tabLst>
            </a:pPr>
            <a:endParaRPr lang="ru-RU" sz="1600" b="1" dirty="0" smtClean="0">
              <a:solidFill>
                <a:srgbClr val="C00000"/>
              </a:solidFill>
              <a:latin typeface="Times New Roman" pitchFamily="18" charset="0"/>
              <a:cs typeface="Times New Roman" pitchFamily="18" charset="0"/>
            </a:endParaRPr>
          </a:p>
          <a:p>
            <a:pPr algn="just" defTabSz="540000"/>
            <a:r>
              <a:rPr lang="ru-RU" sz="1600" dirty="0" smtClean="0">
                <a:solidFill>
                  <a:schemeClr val="tx1"/>
                </a:solidFill>
                <a:latin typeface="Times New Roman" pitchFamily="18" charset="0"/>
                <a:cs typeface="Times New Roman" pitchFamily="18" charset="0"/>
              </a:rPr>
              <a:t>	</a:t>
            </a:r>
            <a:endParaRPr lang="ru-RU" sz="1600" dirty="0">
              <a:solidFill>
                <a:schemeClr val="tx2"/>
              </a:solidFill>
              <a:latin typeface="Times New Roman" pitchFamily="18" charset="0"/>
              <a:cs typeface="Times New Roman" pitchFamily="18" charset="0"/>
            </a:endParaRPr>
          </a:p>
        </p:txBody>
      </p:sp>
    </p:spTree>
    <p:extLst>
      <p:ext uri="{BB962C8B-B14F-4D97-AF65-F5344CB8AC3E}">
        <p14:creationId xmlns:p14="http://schemas.microsoft.com/office/powerpoint/2010/main" val="40189612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6194"/>
            <a:ext cx="9144000" cy="6851806"/>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a:off x="52666" y="35604"/>
            <a:ext cx="9091334" cy="663375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defTabSz="266700">
              <a:tabLst>
                <a:tab pos="92075" algn="l"/>
              </a:tabLst>
            </a:pPr>
            <a:r>
              <a:rPr lang="ru-RU" sz="1600" b="1" dirty="0">
                <a:solidFill>
                  <a:srgbClr val="C00000"/>
                </a:solidFill>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	</a:t>
            </a:r>
            <a:r>
              <a:rPr lang="ru-RU" sz="1600" dirty="0" smtClean="0">
                <a:solidFill>
                  <a:schemeClr val="tx1"/>
                </a:solidFill>
                <a:latin typeface="Times New Roman" pitchFamily="18" charset="0"/>
                <a:cs typeface="Times New Roman" pitchFamily="18" charset="0"/>
              </a:rPr>
              <a:t>Система представляет собой программно-аппаратный комплекс, состоящий из следующих основных элементов (</a:t>
            </a:r>
            <a:r>
              <a:rPr lang="ru-RU" sz="1600" dirty="0" smtClean="0">
                <a:solidFill>
                  <a:srgbClr val="C00000"/>
                </a:solidFill>
                <a:latin typeface="Times New Roman" pitchFamily="18" charset="0"/>
                <a:cs typeface="Times New Roman" pitchFamily="18" charset="0"/>
              </a:rPr>
              <a:t>рис. 1</a:t>
            </a:r>
            <a:r>
              <a:rPr lang="ru-RU" sz="1600" dirty="0" smtClean="0">
                <a:solidFill>
                  <a:schemeClr val="tx1"/>
                </a:solidFill>
                <a:latin typeface="Times New Roman" pitchFamily="18" charset="0"/>
                <a:cs typeface="Times New Roman" pitchFamily="18" charset="0"/>
              </a:rPr>
              <a:t>): автономные малогабаритные беспроводные измерительные модули с различными первичными преобразователями; приемно-передающая аппаратура (блок сбора-передачи информации); программный комплекс, состоящий из модуля для работы в локальных условиях и Интернет-портала, предназначенного для работы в онлайн-режиме.</a:t>
            </a:r>
          </a:p>
          <a:p>
            <a:pPr algn="just" defTabSz="266700">
              <a:tabLst>
                <a:tab pos="92075" algn="l"/>
              </a:tabLst>
            </a:pPr>
            <a:endParaRPr lang="ru-RU" sz="1600" b="1" dirty="0" smtClean="0">
              <a:solidFill>
                <a:srgbClr val="C00000"/>
              </a:solidFill>
              <a:latin typeface="Times New Roman" pitchFamily="18" charset="0"/>
              <a:cs typeface="Times New Roman" pitchFamily="18" charset="0"/>
            </a:endParaRPr>
          </a:p>
          <a:p>
            <a:pPr algn="just" defTabSz="266700">
              <a:tabLst>
                <a:tab pos="92075" algn="l"/>
              </a:tabLst>
            </a:pPr>
            <a:endParaRPr lang="ru-RU" sz="1600" b="1" dirty="0" smtClean="0">
              <a:solidFill>
                <a:srgbClr val="C00000"/>
              </a:solidFill>
              <a:latin typeface="Times New Roman" pitchFamily="18" charset="0"/>
              <a:cs typeface="Times New Roman" pitchFamily="18" charset="0"/>
            </a:endParaRPr>
          </a:p>
          <a:p>
            <a:pPr algn="just" defTabSz="540000"/>
            <a:r>
              <a:rPr lang="ru-RU" sz="1600" dirty="0" smtClean="0">
                <a:solidFill>
                  <a:schemeClr val="tx1"/>
                </a:solidFill>
                <a:latin typeface="Times New Roman" pitchFamily="18" charset="0"/>
                <a:cs typeface="Times New Roman" pitchFamily="18" charset="0"/>
              </a:rPr>
              <a:t>	</a:t>
            </a:r>
            <a:endParaRPr lang="ru-RU" sz="1600" dirty="0">
              <a:solidFill>
                <a:schemeClr val="tx2"/>
              </a:solidFill>
              <a:latin typeface="Times New Roman" pitchFamily="18" charset="0"/>
              <a:cs typeface="Times New Roman" pitchFamily="18" charset="0"/>
            </a:endParaRPr>
          </a:p>
        </p:txBody>
      </p:sp>
      <p:pic>
        <p:nvPicPr>
          <p:cNvPr id="5" name="Рисунок 4" descr="C:\Users\AGoltsev\AppData\Local\Temp\FineReader11\media\image1.jpeg"/>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79512" y="1340768"/>
            <a:ext cx="8856984" cy="5400600"/>
          </a:xfrm>
          <a:prstGeom prst="rect">
            <a:avLst/>
          </a:prstGeom>
          <a:noFill/>
          <a:ln>
            <a:solidFill>
              <a:schemeClr val="tx1"/>
            </a:solidFill>
          </a:ln>
        </p:spPr>
      </p:pic>
    </p:spTree>
    <p:extLst>
      <p:ext uri="{BB962C8B-B14F-4D97-AF65-F5344CB8AC3E}">
        <p14:creationId xmlns:p14="http://schemas.microsoft.com/office/powerpoint/2010/main" val="40189612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6194"/>
            <a:ext cx="9144000" cy="6851806"/>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a:off x="52666" y="35604"/>
            <a:ext cx="9091334" cy="663375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defTabSz="266700">
              <a:tabLst>
                <a:tab pos="92075" algn="l"/>
              </a:tabLst>
            </a:pPr>
            <a:r>
              <a:rPr lang="ru-RU" sz="1600" dirty="0" smtClean="0">
                <a:solidFill>
                  <a:schemeClr val="tx1"/>
                </a:solidFill>
                <a:latin typeface="Times New Roman" pitchFamily="18" charset="0"/>
                <a:cs typeface="Times New Roman" pitchFamily="18" charset="0"/>
              </a:rPr>
              <a:t>Универсальные беспроводные измерительные модули позволяют регистрировать весь спектр параметров с использованием различных первичных преобразователей, таких как потенциометрические датчики деформаций, MEMS- инклинометры, вибродатчики, пьезометры и др. (</a:t>
            </a:r>
            <a:r>
              <a:rPr lang="ru-RU" sz="1600" dirty="0" smtClean="0">
                <a:solidFill>
                  <a:srgbClr val="FF0000"/>
                </a:solidFill>
                <a:latin typeface="Times New Roman" pitchFamily="18" charset="0"/>
                <a:cs typeface="Times New Roman" pitchFamily="18" charset="0"/>
              </a:rPr>
              <a:t>рис. 2, 3</a:t>
            </a:r>
            <a:r>
              <a:rPr lang="ru-RU" sz="1600" dirty="0" smtClean="0">
                <a:solidFill>
                  <a:schemeClr val="tx1"/>
                </a:solidFill>
                <a:latin typeface="Times New Roman" pitchFamily="18" charset="0"/>
                <a:cs typeface="Times New Roman" pitchFamily="18" charset="0"/>
              </a:rPr>
              <a:t>). Модуль работает в радиодиапазоне на частоте ДЗЗ МГц (не требует лицензирования). В каждом измерительном модуле  установлен </a:t>
            </a:r>
            <a:r>
              <a:rPr lang="ru-RU" sz="1600" dirty="0">
                <a:solidFill>
                  <a:schemeClr val="tx1"/>
                </a:solidFill>
                <a:latin typeface="Times New Roman" pitchFamily="18" charset="0"/>
                <a:cs typeface="Times New Roman" pitchFamily="18" charset="0"/>
              </a:rPr>
              <a:t>датчик температуры для возможности </a:t>
            </a:r>
            <a:r>
              <a:rPr lang="ru-RU" sz="1600" dirty="0" smtClean="0">
                <a:solidFill>
                  <a:schemeClr val="tx1"/>
                </a:solidFill>
                <a:latin typeface="Times New Roman" pitchFamily="18" charset="0"/>
                <a:cs typeface="Times New Roman" pitchFamily="18" charset="0"/>
              </a:rPr>
              <a:t>температурной </a:t>
            </a:r>
            <a:r>
              <a:rPr lang="ru-RU" sz="1600" dirty="0">
                <a:solidFill>
                  <a:schemeClr val="tx1"/>
                </a:solidFill>
                <a:latin typeface="Times New Roman" pitchFamily="18" charset="0"/>
                <a:cs typeface="Times New Roman" pitchFamily="18" charset="0"/>
              </a:rPr>
              <a:t>компенсации регистрируемых параметров.</a:t>
            </a:r>
          </a:p>
          <a:p>
            <a:pPr algn="just" defTabSz="266700">
              <a:tabLst>
                <a:tab pos="92075" algn="l"/>
              </a:tabLst>
            </a:pPr>
            <a:r>
              <a:rPr lang="ru-RU" sz="1600" dirty="0">
                <a:solidFill>
                  <a:schemeClr val="tx1"/>
                </a:solidFill>
                <a:latin typeface="Times New Roman" pitchFamily="18" charset="0"/>
                <a:cs typeface="Times New Roman" pitchFamily="18" charset="0"/>
              </a:rPr>
              <a:t>Радиус действия измерительного модуля — 150-200 м в зависимости от условий установки.</a:t>
            </a:r>
          </a:p>
          <a:p>
            <a:pPr algn="just" defTabSz="266700">
              <a:tabLst>
                <a:tab pos="92075" algn="l"/>
              </a:tabLst>
            </a:pPr>
            <a:r>
              <a:rPr lang="ru-RU" sz="1600" dirty="0">
                <a:solidFill>
                  <a:schemeClr val="tx1"/>
                </a:solidFill>
                <a:latin typeface="Times New Roman" pitchFamily="18" charset="0"/>
                <a:cs typeface="Times New Roman" pitchFamily="18" charset="0"/>
              </a:rPr>
              <a:t>По сути, измерительный модуль представляет собой </a:t>
            </a:r>
            <a:r>
              <a:rPr lang="ru-RU" sz="1600" dirty="0" smtClean="0">
                <a:solidFill>
                  <a:schemeClr val="tx1"/>
                </a:solidFill>
                <a:latin typeface="Times New Roman" pitchFamily="18" charset="0"/>
                <a:cs typeface="Times New Roman" pitchFamily="18" charset="0"/>
              </a:rPr>
              <a:t>портативный </a:t>
            </a:r>
            <a:r>
              <a:rPr lang="ru-RU" sz="1600" dirty="0">
                <a:solidFill>
                  <a:schemeClr val="tx1"/>
                </a:solidFill>
                <a:latin typeface="Times New Roman" pitchFamily="18" charset="0"/>
                <a:cs typeface="Times New Roman" pitchFamily="18" charset="0"/>
              </a:rPr>
              <a:t>регистратор, имеющий встроенный контроллер, модуль АЦП, энергонезависимую память и беспроводной приемно-передающий блок. Все параметры модуля могут настраиваться дистанционно за счет обеспечения </a:t>
            </a:r>
            <a:r>
              <a:rPr lang="ru-RU" sz="1600" dirty="0" smtClean="0">
                <a:solidFill>
                  <a:schemeClr val="tx1"/>
                </a:solidFill>
                <a:latin typeface="Times New Roman" pitchFamily="18" charset="0"/>
                <a:cs typeface="Times New Roman" pitchFamily="18" charset="0"/>
              </a:rPr>
              <a:t>двусторонней </a:t>
            </a:r>
            <a:r>
              <a:rPr lang="ru-RU" sz="1600" dirty="0">
                <a:solidFill>
                  <a:schemeClr val="tx1"/>
                </a:solidFill>
                <a:latin typeface="Times New Roman" pitchFamily="18" charset="0"/>
                <a:cs typeface="Times New Roman" pitchFamily="18" charset="0"/>
              </a:rPr>
              <a:t>связи с приемным оборудованием</a:t>
            </a:r>
            <a:r>
              <a:rPr lang="ru-RU" sz="1600" dirty="0" smtClean="0">
                <a:solidFill>
                  <a:schemeClr val="tx1"/>
                </a:solidFill>
                <a:latin typeface="Times New Roman" pitchFamily="18" charset="0"/>
                <a:cs typeface="Times New Roman" pitchFamily="18" charset="0"/>
              </a:rPr>
              <a:t>.</a:t>
            </a:r>
          </a:p>
          <a:p>
            <a:pPr algn="just" defTabSz="266700">
              <a:tabLst>
                <a:tab pos="92075" algn="l"/>
              </a:tabLst>
            </a:pPr>
            <a:endParaRPr lang="ru-RU" sz="1600" dirty="0">
              <a:solidFill>
                <a:schemeClr val="tx1"/>
              </a:solidFill>
              <a:latin typeface="Times New Roman" pitchFamily="18" charset="0"/>
              <a:cs typeface="Times New Roman" pitchFamily="18" charset="0"/>
            </a:endParaRPr>
          </a:p>
          <a:p>
            <a:pPr algn="just" defTabSz="266700">
              <a:tabLst>
                <a:tab pos="92075" algn="l"/>
              </a:tabLst>
            </a:pPr>
            <a:endParaRPr lang="ru-RU" sz="1600" dirty="0" smtClean="0">
              <a:solidFill>
                <a:schemeClr val="tx1"/>
              </a:solidFill>
              <a:latin typeface="Times New Roman" pitchFamily="18" charset="0"/>
              <a:cs typeface="Times New Roman" pitchFamily="18" charset="0"/>
            </a:endParaRPr>
          </a:p>
          <a:p>
            <a:pPr algn="just" defTabSz="266700">
              <a:tabLst>
                <a:tab pos="92075" algn="l"/>
              </a:tabLst>
            </a:pPr>
            <a:endParaRPr lang="ru-RU" sz="1600" dirty="0">
              <a:solidFill>
                <a:schemeClr val="tx1"/>
              </a:solidFill>
              <a:latin typeface="Times New Roman" pitchFamily="18" charset="0"/>
              <a:cs typeface="Times New Roman" pitchFamily="18" charset="0"/>
            </a:endParaRPr>
          </a:p>
          <a:p>
            <a:pPr algn="just" defTabSz="266700">
              <a:tabLst>
                <a:tab pos="92075" algn="l"/>
              </a:tabLst>
            </a:pPr>
            <a:endParaRPr lang="ru-RU" sz="1600" dirty="0" smtClean="0">
              <a:solidFill>
                <a:schemeClr val="tx1"/>
              </a:solidFill>
              <a:latin typeface="Times New Roman" pitchFamily="18" charset="0"/>
              <a:cs typeface="Times New Roman" pitchFamily="18" charset="0"/>
            </a:endParaRPr>
          </a:p>
          <a:p>
            <a:pPr algn="just" defTabSz="266700">
              <a:tabLst>
                <a:tab pos="92075" algn="l"/>
              </a:tabLst>
            </a:pPr>
            <a:endParaRPr lang="ru-RU" sz="1600" dirty="0">
              <a:solidFill>
                <a:schemeClr val="tx1"/>
              </a:solidFill>
              <a:latin typeface="Times New Roman" pitchFamily="18" charset="0"/>
              <a:cs typeface="Times New Roman" pitchFamily="18" charset="0"/>
            </a:endParaRPr>
          </a:p>
          <a:p>
            <a:pPr algn="just" defTabSz="266700">
              <a:tabLst>
                <a:tab pos="92075" algn="l"/>
              </a:tabLst>
            </a:pPr>
            <a:endParaRPr lang="ru-RU" sz="1600" dirty="0" smtClean="0">
              <a:solidFill>
                <a:schemeClr val="tx1"/>
              </a:solidFill>
              <a:latin typeface="Times New Roman" pitchFamily="18" charset="0"/>
              <a:cs typeface="Times New Roman" pitchFamily="18" charset="0"/>
            </a:endParaRPr>
          </a:p>
          <a:p>
            <a:pPr algn="just" defTabSz="266700">
              <a:tabLst>
                <a:tab pos="92075" algn="l"/>
              </a:tabLst>
            </a:pPr>
            <a:endParaRPr lang="ru-RU" sz="1600" dirty="0">
              <a:solidFill>
                <a:schemeClr val="tx1"/>
              </a:solidFill>
              <a:latin typeface="Times New Roman" pitchFamily="18" charset="0"/>
              <a:cs typeface="Times New Roman" pitchFamily="18" charset="0"/>
            </a:endParaRPr>
          </a:p>
          <a:p>
            <a:pPr algn="just" defTabSz="266700">
              <a:tabLst>
                <a:tab pos="92075" algn="l"/>
              </a:tabLst>
            </a:pPr>
            <a:endParaRPr lang="ru-RU" sz="1600" dirty="0" smtClean="0">
              <a:solidFill>
                <a:schemeClr val="tx1"/>
              </a:solidFill>
              <a:latin typeface="Times New Roman" pitchFamily="18" charset="0"/>
              <a:cs typeface="Times New Roman" pitchFamily="18" charset="0"/>
            </a:endParaRPr>
          </a:p>
          <a:p>
            <a:pPr algn="just" defTabSz="266700">
              <a:tabLst>
                <a:tab pos="92075" algn="l"/>
              </a:tabLst>
            </a:pPr>
            <a:endParaRPr lang="ru-RU" sz="1600" dirty="0">
              <a:solidFill>
                <a:schemeClr val="tx1"/>
              </a:solidFill>
              <a:latin typeface="Times New Roman" pitchFamily="18" charset="0"/>
              <a:cs typeface="Times New Roman" pitchFamily="18" charset="0"/>
            </a:endParaRPr>
          </a:p>
          <a:p>
            <a:pPr algn="just" defTabSz="266700">
              <a:tabLst>
                <a:tab pos="92075" algn="l"/>
              </a:tabLst>
            </a:pPr>
            <a:endParaRPr lang="ru-RU" sz="1600" dirty="0" smtClean="0">
              <a:solidFill>
                <a:schemeClr val="tx1"/>
              </a:solidFill>
              <a:latin typeface="Times New Roman" pitchFamily="18" charset="0"/>
              <a:cs typeface="Times New Roman" pitchFamily="18" charset="0"/>
            </a:endParaRPr>
          </a:p>
          <a:p>
            <a:pPr algn="just" defTabSz="266700">
              <a:tabLst>
                <a:tab pos="92075" algn="l"/>
              </a:tabLst>
            </a:pPr>
            <a:endParaRPr lang="ru-RU" sz="1600" dirty="0">
              <a:solidFill>
                <a:schemeClr val="tx1"/>
              </a:solidFill>
              <a:latin typeface="Times New Roman" pitchFamily="18" charset="0"/>
              <a:cs typeface="Times New Roman" pitchFamily="18" charset="0"/>
            </a:endParaRPr>
          </a:p>
          <a:p>
            <a:pPr algn="just" defTabSz="266700">
              <a:tabLst>
                <a:tab pos="92075" algn="l"/>
              </a:tabLst>
            </a:pPr>
            <a:endParaRPr lang="ru-RU" sz="1600" dirty="0" smtClean="0">
              <a:solidFill>
                <a:schemeClr val="tx1"/>
              </a:solidFill>
              <a:latin typeface="Times New Roman" pitchFamily="18" charset="0"/>
              <a:cs typeface="Times New Roman" pitchFamily="18" charset="0"/>
            </a:endParaRPr>
          </a:p>
          <a:p>
            <a:pPr algn="just" defTabSz="266700">
              <a:tabLst>
                <a:tab pos="92075" algn="l"/>
              </a:tabLst>
            </a:pPr>
            <a:r>
              <a:rPr lang="ru-RU" sz="1600" dirty="0" smtClean="0">
                <a:solidFill>
                  <a:schemeClr val="tx1"/>
                </a:solidFill>
                <a:latin typeface="Times New Roman" pitchFamily="18" charset="0"/>
                <a:cs typeface="Times New Roman" pitchFamily="18" charset="0"/>
              </a:rPr>
              <a:t>Рисунок 2 – Вид измерительного модуля			</a:t>
            </a:r>
            <a:r>
              <a:rPr lang="ru-RU" sz="1600" dirty="0">
                <a:solidFill>
                  <a:schemeClr val="tx1"/>
                </a:solidFill>
                <a:latin typeface="Times New Roman" pitchFamily="18" charset="0"/>
                <a:cs typeface="Times New Roman" pitchFamily="18" charset="0"/>
              </a:rPr>
              <a:t>	Рисунок 3 - Установленный на конструкциях </a:t>
            </a:r>
            <a:r>
              <a:rPr lang="ru-RU" sz="1600" dirty="0" smtClean="0">
                <a:solidFill>
                  <a:schemeClr val="tx1"/>
                </a:solidFill>
                <a:latin typeface="Times New Roman" pitchFamily="18" charset="0"/>
                <a:cs typeface="Times New Roman" pitchFamily="18" charset="0"/>
              </a:rPr>
              <a:t>			</a:t>
            </a:r>
            <a:r>
              <a:rPr lang="ru-RU" sz="1600" dirty="0">
                <a:solidFill>
                  <a:schemeClr val="tx1"/>
                </a:solidFill>
                <a:latin typeface="Times New Roman" pitchFamily="18" charset="0"/>
                <a:cs typeface="Times New Roman" pitchFamily="18" charset="0"/>
              </a:rPr>
              <a:t>со встроенным </a:t>
            </a:r>
            <a:r>
              <a:rPr lang="en-US" sz="1600" dirty="0">
                <a:solidFill>
                  <a:schemeClr val="tx1"/>
                </a:solidFill>
                <a:latin typeface="Times New Roman" pitchFamily="18" charset="0"/>
                <a:cs typeface="Times New Roman" pitchFamily="18" charset="0"/>
              </a:rPr>
              <a:t>MEMS- </a:t>
            </a:r>
            <a:r>
              <a:rPr lang="ru-RU" sz="1600" dirty="0" smtClean="0">
                <a:solidFill>
                  <a:schemeClr val="tx1"/>
                </a:solidFill>
                <a:latin typeface="Times New Roman" pitchFamily="18" charset="0"/>
                <a:cs typeface="Times New Roman" pitchFamily="18" charset="0"/>
              </a:rPr>
              <a:t>инклинометром				здания </a:t>
            </a:r>
            <a:r>
              <a:rPr lang="ru-RU" sz="1600" dirty="0">
                <a:solidFill>
                  <a:schemeClr val="tx1"/>
                </a:solidFill>
                <a:latin typeface="Times New Roman" pitchFamily="18" charset="0"/>
                <a:cs typeface="Times New Roman" pitchFamily="18" charset="0"/>
              </a:rPr>
              <a:t>измерительный модуль, оснащенный </a:t>
            </a:r>
            <a:r>
              <a:rPr lang="ru-RU" sz="1600" dirty="0" smtClean="0">
                <a:solidFill>
                  <a:schemeClr val="tx1"/>
                </a:solidFill>
                <a:latin typeface="Times New Roman" pitchFamily="18" charset="0"/>
                <a:cs typeface="Times New Roman" pitchFamily="18" charset="0"/>
              </a:rPr>
              <a:t>																				потенциометричесним </a:t>
            </a:r>
            <a:r>
              <a:rPr lang="ru-RU" sz="1600" dirty="0">
                <a:solidFill>
                  <a:schemeClr val="tx1"/>
                </a:solidFill>
                <a:latin typeface="Times New Roman" pitchFamily="18" charset="0"/>
                <a:cs typeface="Times New Roman" pitchFamily="18" charset="0"/>
              </a:rPr>
              <a:t>датчиком деформаций</a:t>
            </a:r>
            <a:endParaRPr lang="ru-RU" sz="1600" dirty="0" smtClean="0">
              <a:solidFill>
                <a:schemeClr val="tx1"/>
              </a:solidFill>
              <a:latin typeface="Times New Roman" pitchFamily="18" charset="0"/>
              <a:cs typeface="Times New Roman" pitchFamily="18" charset="0"/>
            </a:endParaRPr>
          </a:p>
          <a:p>
            <a:pPr algn="just" defTabSz="266700">
              <a:tabLst>
                <a:tab pos="92075" algn="l"/>
              </a:tabLst>
            </a:pPr>
            <a:endParaRPr lang="ru-RU" sz="1600" dirty="0" smtClean="0">
              <a:solidFill>
                <a:schemeClr val="tx1"/>
              </a:solidFill>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768" y="2852936"/>
            <a:ext cx="4375728" cy="2736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8333" y="2885213"/>
            <a:ext cx="4308892" cy="2704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89612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6194"/>
            <a:ext cx="9144000" cy="6851806"/>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indent="358775" algn="just"/>
            <a:r>
              <a:rPr lang="ru-RU" sz="1600" dirty="0" smtClean="0">
                <a:solidFill>
                  <a:schemeClr val="tx1"/>
                </a:solidFill>
                <a:latin typeface="Times New Roman" pitchFamily="18" charset="0"/>
                <a:cs typeface="Times New Roman" pitchFamily="18" charset="0"/>
              </a:rPr>
              <a:t>Каждый</a:t>
            </a:r>
            <a:r>
              <a:rPr lang="ru-RU" dirty="0" smtClean="0">
                <a:solidFill>
                  <a:schemeClr val="tx1"/>
                </a:solidFill>
                <a:latin typeface="Times New Roman" pitchFamily="18" charset="0"/>
                <a:cs typeface="Times New Roman" pitchFamily="18" charset="0"/>
              </a:rPr>
              <a:t> </a:t>
            </a:r>
            <a:r>
              <a:rPr lang="ru-RU" dirty="0">
                <a:solidFill>
                  <a:schemeClr val="tx1"/>
                </a:solidFill>
                <a:latin typeface="Times New Roman" pitchFamily="18" charset="0"/>
                <a:cs typeface="Times New Roman" pitchFamily="18" charset="0"/>
              </a:rPr>
              <a:t>измерительный модуль имеет свой </a:t>
            </a:r>
            <a:r>
              <a:rPr lang="ru-RU" dirty="0" smtClean="0">
                <a:solidFill>
                  <a:schemeClr val="tx1"/>
                </a:solidFill>
                <a:latin typeface="Times New Roman" pitchFamily="18" charset="0"/>
                <a:cs typeface="Times New Roman" pitchFamily="18" charset="0"/>
              </a:rPr>
              <a:t>уникальный </a:t>
            </a:r>
            <a:r>
              <a:rPr lang="ru-RU" dirty="0">
                <a:solidFill>
                  <a:schemeClr val="tx1"/>
                </a:solidFill>
                <a:latin typeface="Times New Roman" pitchFamily="18" charset="0"/>
                <a:cs typeface="Times New Roman" pitchFamily="18" charset="0"/>
              </a:rPr>
              <a:t>идентификационный номер и передает информацию на определенный заранее блок сбора-передачи данных.</a:t>
            </a:r>
          </a:p>
          <a:p>
            <a:pPr indent="358775" algn="just"/>
            <a:r>
              <a:rPr lang="ru-RU" dirty="0">
                <a:solidFill>
                  <a:schemeClr val="tx1"/>
                </a:solidFill>
                <a:latin typeface="Times New Roman" pitchFamily="18" charset="0"/>
                <a:cs typeface="Times New Roman" pitchFamily="18" charset="0"/>
              </a:rPr>
              <a:t>Блок сбора-передачи предназначен для приема данных с измерительных модулей по радиоканалу, их хранения во внутренней памяти и последующей передачи либо на уда-ленный </a:t>
            </a:r>
            <a:r>
              <a:rPr lang="ru-RU" dirty="0" err="1">
                <a:solidFill>
                  <a:schemeClr val="tx1"/>
                </a:solidFill>
                <a:latin typeface="Times New Roman" pitchFamily="18" charset="0"/>
                <a:cs typeface="Times New Roman" pitchFamily="18" charset="0"/>
              </a:rPr>
              <a:t>ftp</a:t>
            </a:r>
            <a:r>
              <a:rPr lang="ru-RU" dirty="0">
                <a:solidFill>
                  <a:schemeClr val="tx1"/>
                </a:solidFill>
                <a:latin typeface="Times New Roman" pitchFamily="18" charset="0"/>
                <a:cs typeface="Times New Roman" pitchFamily="18" charset="0"/>
              </a:rPr>
              <a:t>-сервер Интернет-портала (с использованием встроенного GPRS-модуля), либо на локальный компьютер по радиоканалу (</a:t>
            </a:r>
            <a:r>
              <a:rPr lang="ru-RU" dirty="0">
                <a:solidFill>
                  <a:srgbClr val="FF0000"/>
                </a:solidFill>
                <a:latin typeface="Times New Roman" pitchFamily="18" charset="0"/>
                <a:cs typeface="Times New Roman" pitchFamily="18" charset="0"/>
              </a:rPr>
              <a:t>рис. </a:t>
            </a:r>
            <a:r>
              <a:rPr lang="ru-RU" dirty="0" smtClean="0">
                <a:solidFill>
                  <a:srgbClr val="FF0000"/>
                </a:solidFill>
                <a:latin typeface="Times New Roman" pitchFamily="18" charset="0"/>
                <a:cs typeface="Times New Roman" pitchFamily="18" charset="0"/>
              </a:rPr>
              <a:t>4</a:t>
            </a:r>
            <a:r>
              <a:rPr lang="ru-RU" dirty="0" smtClean="0">
                <a:solidFill>
                  <a:schemeClr val="tx1"/>
                </a:solidFill>
                <a:latin typeface="Times New Roman" pitchFamily="18" charset="0"/>
                <a:cs typeface="Times New Roman" pitchFamily="18" charset="0"/>
              </a:rPr>
              <a:t>). </a:t>
            </a:r>
            <a:r>
              <a:rPr lang="ru-RU" dirty="0">
                <a:solidFill>
                  <a:schemeClr val="tx1"/>
                </a:solidFill>
                <a:latin typeface="Times New Roman" pitchFamily="18" charset="0"/>
                <a:cs typeface="Times New Roman" pitchFamily="18" charset="0"/>
              </a:rPr>
              <a:t>Питание блока осуществляется от сети переменного тока 220 вольт</a:t>
            </a:r>
            <a:r>
              <a:rPr lang="ru-RU" dirty="0" smtClean="0">
                <a:solidFill>
                  <a:schemeClr val="tx1"/>
                </a:solidFill>
                <a:latin typeface="Times New Roman" pitchFamily="18" charset="0"/>
                <a:cs typeface="Times New Roman" pitchFamily="18" charset="0"/>
              </a:rPr>
              <a:t>.</a:t>
            </a:r>
            <a:endParaRPr lang="ru-RU" dirty="0">
              <a:solidFill>
                <a:schemeClr val="tx1"/>
              </a:solidFill>
              <a:latin typeface="Times New Roman" pitchFamily="18" charset="0"/>
              <a:cs typeface="Times New Roman" pitchFamily="18" charset="0"/>
            </a:endParaRPr>
          </a:p>
          <a:p>
            <a:pPr indent="358775" algn="just"/>
            <a:r>
              <a:rPr lang="ru-RU" dirty="0">
                <a:solidFill>
                  <a:schemeClr val="tx1"/>
                </a:solidFill>
                <a:latin typeface="Times New Roman" pitchFamily="18" charset="0"/>
                <a:cs typeface="Times New Roman" pitchFamily="18" charset="0"/>
              </a:rPr>
              <a:t>При работе с системой </a:t>
            </a:r>
            <a:r>
              <a:rPr lang="ru-RU" dirty="0" smtClean="0">
                <a:solidFill>
                  <a:schemeClr val="tx1"/>
                </a:solidFill>
                <a:latin typeface="Times New Roman" pitchFamily="18" charset="0"/>
                <a:cs typeface="Times New Roman" pitchFamily="18" charset="0"/>
              </a:rPr>
              <a:t>мониторинга </a:t>
            </a:r>
            <a:r>
              <a:rPr lang="ru-RU" dirty="0">
                <a:solidFill>
                  <a:schemeClr val="tx1"/>
                </a:solidFill>
                <a:latin typeface="Times New Roman" pitchFamily="18" charset="0"/>
                <a:cs typeface="Times New Roman" pitchFamily="18" charset="0"/>
              </a:rPr>
              <a:t>УСМ-ДЗЗ/GSM данные с блоков сбора-передачи информации поступают по GPRS-каналу на защищенный </a:t>
            </a:r>
            <a:r>
              <a:rPr lang="ru-RU" dirty="0" err="1">
                <a:solidFill>
                  <a:schemeClr val="tx1"/>
                </a:solidFill>
                <a:latin typeface="Times New Roman" pitchFamily="18" charset="0"/>
                <a:cs typeface="Times New Roman" pitchFamily="18" charset="0"/>
              </a:rPr>
              <a:t>ftp</a:t>
            </a:r>
            <a:r>
              <a:rPr lang="ru-RU" dirty="0">
                <a:solidFill>
                  <a:schemeClr val="tx1"/>
                </a:solidFill>
                <a:latin typeface="Times New Roman" pitchFamily="18" charset="0"/>
                <a:cs typeface="Times New Roman" pitchFamily="18" charset="0"/>
              </a:rPr>
              <a:t>-сервер, где происходит их автоматическая конвертация и запись в базу данных для дальнейшей обработки и визуализации. </a:t>
            </a:r>
            <a:endParaRPr lang="ru-RU" dirty="0" smtClean="0">
              <a:solidFill>
                <a:schemeClr val="tx1"/>
              </a:solidFill>
              <a:latin typeface="Times New Roman" pitchFamily="18" charset="0"/>
              <a:cs typeface="Times New Roman" pitchFamily="18" charset="0"/>
            </a:endParaRPr>
          </a:p>
          <a:p>
            <a:pPr marL="5289550" indent="358775" algn="just"/>
            <a:endParaRPr lang="ru-RU" dirty="0" smtClean="0">
              <a:solidFill>
                <a:schemeClr val="tx1"/>
              </a:solidFill>
              <a:latin typeface="Times New Roman" pitchFamily="18" charset="0"/>
              <a:cs typeface="Times New Roman" pitchFamily="18" charset="0"/>
            </a:endParaRPr>
          </a:p>
          <a:p>
            <a:pPr marL="5289550" indent="358775" algn="just"/>
            <a:endParaRPr lang="ru-RU" dirty="0">
              <a:solidFill>
                <a:schemeClr val="tx1"/>
              </a:solidFill>
              <a:latin typeface="Times New Roman" pitchFamily="18" charset="0"/>
              <a:cs typeface="Times New Roman" pitchFamily="18" charset="0"/>
            </a:endParaRPr>
          </a:p>
          <a:p>
            <a:pPr marL="5289550" indent="358775" algn="just"/>
            <a:endParaRPr lang="ru-RU" dirty="0" smtClean="0">
              <a:solidFill>
                <a:schemeClr val="tx1"/>
              </a:solidFill>
              <a:latin typeface="Times New Roman" pitchFamily="18" charset="0"/>
              <a:cs typeface="Times New Roman" pitchFamily="18" charset="0"/>
            </a:endParaRPr>
          </a:p>
          <a:p>
            <a:pPr marL="5289550" indent="358775" algn="just"/>
            <a:endParaRPr lang="ru-RU" dirty="0">
              <a:solidFill>
                <a:schemeClr val="tx1"/>
              </a:solidFill>
              <a:latin typeface="Times New Roman" pitchFamily="18" charset="0"/>
              <a:cs typeface="Times New Roman" pitchFamily="18" charset="0"/>
            </a:endParaRPr>
          </a:p>
          <a:p>
            <a:pPr marL="5289550" indent="358775" algn="just"/>
            <a:r>
              <a:rPr lang="ru-RU" dirty="0" smtClean="0">
                <a:solidFill>
                  <a:schemeClr val="tx1"/>
                </a:solidFill>
                <a:latin typeface="Times New Roman" pitchFamily="18" charset="0"/>
                <a:cs typeface="Times New Roman" pitchFamily="18" charset="0"/>
              </a:rPr>
              <a:t>Рисунок 4 –  </a:t>
            </a:r>
            <a:r>
              <a:rPr lang="ru-RU" dirty="0">
                <a:solidFill>
                  <a:schemeClr val="tx1"/>
                </a:solidFill>
                <a:latin typeface="Times New Roman" pitchFamily="18" charset="0"/>
                <a:cs typeface="Times New Roman" pitchFamily="18" charset="0"/>
              </a:rPr>
              <a:t>Блок сбора-передачи информации системы УСМ-433/GSM может эксплуатироваться в различных погодных </a:t>
            </a:r>
            <a:r>
              <a:rPr lang="ru-RU" dirty="0" smtClean="0">
                <a:solidFill>
                  <a:schemeClr val="tx1"/>
                </a:solidFill>
                <a:latin typeface="Times New Roman" pitchFamily="18" charset="0"/>
                <a:cs typeface="Times New Roman" pitchFamily="18" charset="0"/>
              </a:rPr>
              <a:t>условиях.</a:t>
            </a:r>
            <a:endParaRPr lang="ru-RU" dirty="0">
              <a:solidFill>
                <a:schemeClr val="tx1"/>
              </a:solidFill>
              <a:latin typeface="Times New Roman" pitchFamily="18" charset="0"/>
              <a:cs typeface="Times New Roman" pitchFamily="18" charset="0"/>
            </a:endParaRPr>
          </a:p>
        </p:txBody>
      </p:sp>
      <p:pic>
        <p:nvPicPr>
          <p:cNvPr id="3" name="Рисунок 2" descr="C:\Users\AGoltsev\AppData\Local\Temp\FineReader11\media\image4.jpeg"/>
          <p:cNvPicPr/>
          <p:nvPr/>
        </p:nvPicPr>
        <p:blipFill>
          <a:blip r:embed="rId2">
            <a:extLst>
              <a:ext uri="{28A0092B-C50C-407E-A947-70E740481C1C}">
                <a14:useLocalDpi xmlns:a14="http://schemas.microsoft.com/office/drawing/2010/main" val="0"/>
              </a:ext>
            </a:extLst>
          </a:blip>
          <a:srcRect/>
          <a:stretch>
            <a:fillRect/>
          </a:stretch>
        </p:blipFill>
        <p:spPr bwMode="auto">
          <a:xfrm>
            <a:off x="107504" y="3140968"/>
            <a:ext cx="5226528" cy="3600400"/>
          </a:xfrm>
          <a:prstGeom prst="rect">
            <a:avLst/>
          </a:prstGeom>
          <a:noFill/>
          <a:ln>
            <a:noFill/>
          </a:ln>
        </p:spPr>
      </p:pic>
    </p:spTree>
    <p:extLst>
      <p:ext uri="{BB962C8B-B14F-4D97-AF65-F5344CB8AC3E}">
        <p14:creationId xmlns:p14="http://schemas.microsoft.com/office/powerpoint/2010/main" val="40189612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6194"/>
            <a:ext cx="9144000" cy="6851806"/>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indent="450850" algn="just">
              <a:lnSpc>
                <a:spcPct val="150000"/>
              </a:lnSpc>
            </a:pPr>
            <a:r>
              <a:rPr lang="ru-RU" sz="1600" dirty="0" smtClean="0">
                <a:solidFill>
                  <a:schemeClr val="tx1"/>
                </a:solidFill>
                <a:latin typeface="Times New Roman" pitchFamily="18" charset="0"/>
                <a:cs typeface="Times New Roman" pitchFamily="18" charset="0"/>
              </a:rPr>
              <a:t>Стандартная схема работы системы УСМ-ДЗЗ/GSM выглядит следующим образом. На объекте устанавливается набор универсальных беспроводных измерительных модулей, оснащенных различными первичными преобразователями. Все модули настраиваются предварительно, и на самом объекте достаточно только установить их в проектное положение. Информация от измерительных модулей с заданным интервалом по радиоканалу поступает в блок сбора-передачи ин-формации. В зависимости от условий объекта система УСМ- 433/GSM может эксплуатироваться в нескольких режимах.</a:t>
            </a:r>
          </a:p>
          <a:p>
            <a:pPr indent="450850" algn="just">
              <a:lnSpc>
                <a:spcPct val="150000"/>
              </a:lnSpc>
            </a:pPr>
            <a:r>
              <a:rPr lang="ru-RU" sz="1600" dirty="0" smtClean="0">
                <a:solidFill>
                  <a:schemeClr val="tx1"/>
                </a:solidFill>
                <a:latin typeface="Times New Roman" pitchFamily="18" charset="0"/>
                <a:cs typeface="Times New Roman" pitchFamily="18" charset="0"/>
              </a:rPr>
              <a:t>При работе в сетевом режиме вся информация, поступающая с измерительных модулей на блок сбора-передачи ин-формации, сохраняется в блоке, и в дальнейшем передается с заданной периодичностью по GPRS-каналу на удаленный Интернет-портал. При этом число измерительных модулей, подключаемых к одному блоку приема-передачи информация </a:t>
            </a:r>
            <a:r>
              <a:rPr lang="ru-RU" sz="1600" dirty="0">
                <a:solidFill>
                  <a:schemeClr val="tx1"/>
                </a:solidFill>
                <a:latin typeface="Times New Roman" pitchFamily="18" charset="0"/>
                <a:cs typeface="Times New Roman" pitchFamily="18" charset="0"/>
              </a:rPr>
              <a:t>с модулей считывается с использованием портативного считывающего устройства по радиоканалу на переносной компьютер (ноутбук). В дальнейшем данные </a:t>
            </a:r>
            <a:r>
              <a:rPr lang="ru-RU" sz="1600" dirty="0" smtClean="0">
                <a:solidFill>
                  <a:schemeClr val="tx1"/>
                </a:solidFill>
                <a:latin typeface="Times New Roman" pitchFamily="18" charset="0"/>
                <a:cs typeface="Times New Roman" pitchFamily="18" charset="0"/>
              </a:rPr>
              <a:t>обрабатываются </a:t>
            </a:r>
            <a:r>
              <a:rPr lang="ru-RU" sz="1600" dirty="0">
                <a:solidFill>
                  <a:schemeClr val="tx1"/>
                </a:solidFill>
                <a:latin typeface="Times New Roman" pitchFamily="18" charset="0"/>
                <a:cs typeface="Times New Roman" pitchFamily="18" charset="0"/>
              </a:rPr>
              <a:t>вручную.</a:t>
            </a:r>
          </a:p>
          <a:p>
            <a:pPr indent="450850" algn="just">
              <a:lnSpc>
                <a:spcPct val="150000"/>
              </a:lnSpc>
            </a:pPr>
            <a:r>
              <a:rPr lang="ru-RU" sz="1600" dirty="0">
                <a:solidFill>
                  <a:schemeClr val="tx1"/>
                </a:solidFill>
                <a:latin typeface="Times New Roman" pitchFamily="18" charset="0"/>
                <a:cs typeface="Times New Roman" pitchFamily="18" charset="0"/>
              </a:rPr>
              <a:t>Еще одной особенностью системы является то, что </a:t>
            </a:r>
            <a:r>
              <a:rPr lang="ru-RU" sz="1600" dirty="0" smtClean="0">
                <a:solidFill>
                  <a:schemeClr val="tx1"/>
                </a:solidFill>
                <a:latin typeface="Times New Roman" pitchFamily="18" charset="0"/>
                <a:cs typeface="Times New Roman" pitchFamily="18" charset="0"/>
              </a:rPr>
              <a:t>заказчику </a:t>
            </a:r>
            <a:r>
              <a:rPr lang="ru-RU" sz="1600" dirty="0">
                <a:solidFill>
                  <a:schemeClr val="tx1"/>
                </a:solidFill>
                <a:latin typeface="Times New Roman" pitchFamily="18" charset="0"/>
                <a:cs typeface="Times New Roman" pitchFamily="18" charset="0"/>
              </a:rPr>
              <a:t>не обязательно приобретать все ее элементы в собственность, т.к. предусмотрена возможность аренды оборудования и Интернет-портала на время проведения строительных работ. Кроме того, она сертифицирована в </a:t>
            </a:r>
            <a:r>
              <a:rPr lang="ru-RU" sz="1600" dirty="0" smtClean="0">
                <a:solidFill>
                  <a:schemeClr val="tx1"/>
                </a:solidFill>
                <a:latin typeface="Times New Roman" pitchFamily="18" charset="0"/>
                <a:cs typeface="Times New Roman" pitchFamily="18" charset="0"/>
              </a:rPr>
              <a:t>системе </a:t>
            </a:r>
            <a:r>
              <a:rPr lang="ru-RU" sz="1600" dirty="0">
                <a:solidFill>
                  <a:schemeClr val="tx1"/>
                </a:solidFill>
                <a:latin typeface="Times New Roman" pitchFamily="18" charset="0"/>
                <a:cs typeface="Times New Roman" pitchFamily="18" charset="0"/>
              </a:rPr>
              <a:t>добровольной сертификации средств измерений для возможности применения на объектах различного уровня ответственности.</a:t>
            </a:r>
          </a:p>
          <a:p>
            <a:pPr algn="just"/>
            <a:endParaRPr lang="ru-RU" sz="16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40189612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6194"/>
            <a:ext cx="9144000" cy="6851806"/>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ru-RU" sz="1600" b="1" dirty="0" smtClean="0">
                <a:solidFill>
                  <a:schemeClr val="tx1"/>
                </a:solidFill>
                <a:latin typeface="Times New Roman" panose="02020603050405020304" pitchFamily="18" charset="0"/>
                <a:cs typeface="Times New Roman" panose="02020603050405020304" pitchFamily="18" charset="0"/>
              </a:rPr>
              <a:t>	К настоящему моменту накоплен значительный опыт эксплуатации данной системы на различных объектах стро­ительства транспортной инфраструктуры, среди которых: мониторинг зданий при строительстве железнодорожного тоннеля № 6 «бис» в г. Сочи; мониторинг состояния тоннелей московского метрополитена, попадающих в зону влияния нового строительства; мониторинг зданий и сооружений при строительстве наклонного хода станции метро «Спортивная» в г. Санкт-Петербурге; мониторинг зданий и сооружений при строительстве станции метро «Горьковская» в г. Нижний Новгород. Помимо объектов транспортной инфраструктуры, элементы системы мониторинга УСМ-433/</a:t>
            </a:r>
            <a:r>
              <a:rPr lang="en-US" sz="1600" b="1" dirty="0" smtClean="0">
                <a:solidFill>
                  <a:schemeClr val="tx1"/>
                </a:solidFill>
                <a:latin typeface="Times New Roman" panose="02020603050405020304" pitchFamily="18" charset="0"/>
                <a:cs typeface="Times New Roman" panose="02020603050405020304" pitchFamily="18" charset="0"/>
              </a:rPr>
              <a:t>GSM </a:t>
            </a:r>
            <a:r>
              <a:rPr lang="ru-RU" sz="1600" b="1" dirty="0" smtClean="0">
                <a:solidFill>
                  <a:schemeClr val="tx1"/>
                </a:solidFill>
                <a:latin typeface="Times New Roman" panose="02020603050405020304" pitchFamily="18" charset="0"/>
                <a:cs typeface="Times New Roman" panose="02020603050405020304" pitchFamily="18" charset="0"/>
              </a:rPr>
              <a:t>использовались на большом числе объектов различного назначения: при рекон­струкции Ново-</a:t>
            </a:r>
            <a:r>
              <a:rPr lang="ru-RU" sz="1600" b="1" dirty="0" err="1" smtClean="0">
                <a:solidFill>
                  <a:schemeClr val="tx1"/>
                </a:solidFill>
                <a:latin typeface="Times New Roman" panose="02020603050405020304" pitchFamily="18" charset="0"/>
                <a:cs typeface="Times New Roman" panose="02020603050405020304" pitchFamily="18" charset="0"/>
              </a:rPr>
              <a:t>Курьяновской</a:t>
            </a:r>
            <a:r>
              <a:rPr lang="ru-RU" sz="1600" b="1" dirty="0" smtClean="0">
                <a:solidFill>
                  <a:schemeClr val="tx1"/>
                </a:solidFill>
                <a:latin typeface="Times New Roman" panose="02020603050405020304" pitchFamily="18" charset="0"/>
                <a:cs typeface="Times New Roman" panose="02020603050405020304" pitchFamily="18" charset="0"/>
              </a:rPr>
              <a:t> станции аэрации в г. Москве, на Стойленском ГОКе, Белоярской атомной станции, </a:t>
            </a:r>
            <a:r>
              <a:rPr lang="ru-RU" sz="1600" b="1" dirty="0" err="1" smtClean="0">
                <a:solidFill>
                  <a:schemeClr val="tx1"/>
                </a:solidFill>
                <a:latin typeface="Times New Roman" panose="02020603050405020304" pitchFamily="18" charset="0"/>
                <a:cs typeface="Times New Roman" panose="02020603050405020304" pitchFamily="18" charset="0"/>
              </a:rPr>
              <a:t>Рублевской</a:t>
            </a:r>
            <a:r>
              <a:rPr lang="ru-RU" sz="1600" b="1" dirty="0" smtClean="0">
                <a:solidFill>
                  <a:schemeClr val="tx1"/>
                </a:solidFill>
                <a:latin typeface="Times New Roman" panose="02020603050405020304" pitchFamily="18" charset="0"/>
                <a:cs typeface="Times New Roman" panose="02020603050405020304" pitchFamily="18" charset="0"/>
              </a:rPr>
              <a:t> станции водоподготовки, Можайском гидроузле и др.</a:t>
            </a:r>
          </a:p>
          <a:p>
            <a:pPr algn="just"/>
            <a:endParaRPr lang="ru-RU" sz="1600" b="1" dirty="0" smtClean="0">
              <a:solidFill>
                <a:schemeClr val="tx1"/>
              </a:solidFill>
              <a:latin typeface="Times New Roman" panose="02020603050405020304" pitchFamily="18" charset="0"/>
              <a:cs typeface="Times New Roman" panose="02020603050405020304" pitchFamily="18" charset="0"/>
            </a:endParaRPr>
          </a:p>
          <a:p>
            <a:pPr algn="just"/>
            <a:endParaRPr lang="ru-RU" sz="1600" b="1" dirty="0">
              <a:solidFill>
                <a:schemeClr val="tx1"/>
              </a:solidFill>
              <a:latin typeface="Times New Roman" pitchFamily="18" charset="0"/>
              <a:cs typeface="Times New Roman" pitchFamily="18" charset="0"/>
            </a:endParaRPr>
          </a:p>
        </p:txBody>
      </p:sp>
      <p:sp>
        <p:nvSpPr>
          <p:cNvPr id="11" name="Прямоугольник 10"/>
          <p:cNvSpPr/>
          <p:nvPr/>
        </p:nvSpPr>
        <p:spPr>
          <a:xfrm>
            <a:off x="0" y="2852936"/>
            <a:ext cx="9144000" cy="4005064"/>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ru-RU" b="1" dirty="0" smtClean="0">
                <a:solidFill>
                  <a:schemeClr val="tx1"/>
                </a:solidFill>
                <a:latin typeface="Times New Roman" panose="02020603050405020304" pitchFamily="18" charset="0"/>
                <a:cs typeface="Times New Roman" panose="02020603050405020304" pitchFamily="18" charset="0"/>
              </a:rPr>
              <a:t>	В завершение </a:t>
            </a:r>
            <a:r>
              <a:rPr lang="ru-RU" b="1" dirty="0">
                <a:solidFill>
                  <a:schemeClr val="tx1"/>
                </a:solidFill>
                <a:latin typeface="Times New Roman" panose="02020603050405020304" pitchFamily="18" charset="0"/>
                <a:cs typeface="Times New Roman" panose="02020603050405020304" pitchFamily="18" charset="0"/>
              </a:rPr>
              <a:t>необходимо отметить, что внедрение </a:t>
            </a:r>
            <a:r>
              <a:rPr lang="ru-RU" b="1" dirty="0" smtClean="0">
                <a:solidFill>
                  <a:schemeClr val="tx1"/>
                </a:solidFill>
                <a:latin typeface="Times New Roman" panose="02020603050405020304" pitchFamily="18" charset="0"/>
                <a:cs typeface="Times New Roman" panose="02020603050405020304" pitchFamily="18" charset="0"/>
              </a:rPr>
              <a:t>автоматизированных </a:t>
            </a:r>
            <a:r>
              <a:rPr lang="ru-RU" b="1" dirty="0">
                <a:solidFill>
                  <a:schemeClr val="tx1"/>
                </a:solidFill>
                <a:latin typeface="Times New Roman" panose="02020603050405020304" pitchFamily="18" charset="0"/>
                <a:cs typeface="Times New Roman" panose="02020603050405020304" pitchFamily="18" charset="0"/>
              </a:rPr>
              <a:t>систем геотехнического мониторинга </a:t>
            </a:r>
            <a:r>
              <a:rPr lang="ru-RU" b="1" dirty="0" smtClean="0">
                <a:solidFill>
                  <a:schemeClr val="tx1"/>
                </a:solidFill>
                <a:latin typeface="Times New Roman" panose="02020603050405020304" pitchFamily="18" charset="0"/>
                <a:cs typeface="Times New Roman" panose="02020603050405020304" pitchFamily="18" charset="0"/>
              </a:rPr>
              <a:t>подобного </a:t>
            </a:r>
            <a:r>
              <a:rPr lang="ru-RU" b="1" dirty="0">
                <a:solidFill>
                  <a:schemeClr val="tx1"/>
                </a:solidFill>
                <a:latin typeface="Times New Roman" panose="02020603050405020304" pitchFamily="18" charset="0"/>
                <a:cs typeface="Times New Roman" panose="02020603050405020304" pitchFamily="18" charset="0"/>
              </a:rPr>
              <a:t>класса в комплексе с классическими методами </a:t>
            </a:r>
            <a:r>
              <a:rPr lang="ru-RU" b="1" dirty="0" smtClean="0">
                <a:solidFill>
                  <a:schemeClr val="tx1"/>
                </a:solidFill>
                <a:latin typeface="Times New Roman" panose="02020603050405020304" pitchFamily="18" charset="0"/>
                <a:cs typeface="Times New Roman" panose="02020603050405020304" pitchFamily="18" charset="0"/>
              </a:rPr>
              <a:t>контроля </a:t>
            </a:r>
            <a:r>
              <a:rPr lang="ru-RU" b="1" dirty="0">
                <a:solidFill>
                  <a:schemeClr val="tx1"/>
                </a:solidFill>
                <a:latin typeface="Times New Roman" panose="02020603050405020304" pitchFamily="18" charset="0"/>
                <a:cs typeface="Times New Roman" panose="02020603050405020304" pitchFamily="18" charset="0"/>
              </a:rPr>
              <a:t>при строительстве различных объектов транспортной инфраструктуры в городских условиях позволяет </a:t>
            </a:r>
            <a:r>
              <a:rPr lang="ru-RU" b="1" dirty="0" smtClean="0">
                <a:solidFill>
                  <a:schemeClr val="tx1"/>
                </a:solidFill>
                <a:latin typeface="Times New Roman" panose="02020603050405020304" pitchFamily="18" charset="0"/>
                <a:cs typeface="Times New Roman" panose="02020603050405020304" pitchFamily="18" charset="0"/>
              </a:rPr>
              <a:t>рассматривать </a:t>
            </a:r>
            <a:r>
              <a:rPr lang="ru-RU" b="1" dirty="0">
                <a:solidFill>
                  <a:schemeClr val="tx1"/>
                </a:solidFill>
                <a:latin typeface="Times New Roman" panose="02020603050405020304" pitchFamily="18" charset="0"/>
                <a:cs typeface="Times New Roman" panose="02020603050405020304" pitchFamily="18" charset="0"/>
              </a:rPr>
              <a:t>геотехнический мониторинг как эффективный элемент технологии строительства и дальнейшей эксплуатации.</a:t>
            </a:r>
          </a:p>
          <a:p>
            <a:pPr algn="just"/>
            <a:r>
              <a:rPr lang="ru-RU" b="1" smtClean="0">
                <a:solidFill>
                  <a:schemeClr val="tx1"/>
                </a:solidFill>
                <a:latin typeface="Times New Roman" panose="02020603050405020304" pitchFamily="18" charset="0"/>
                <a:cs typeface="Times New Roman" panose="02020603050405020304" pitchFamily="18" charset="0"/>
              </a:rPr>
              <a:t>	Своевременно </a:t>
            </a:r>
            <a:r>
              <a:rPr lang="ru-RU" b="1" dirty="0">
                <a:solidFill>
                  <a:schemeClr val="tx1"/>
                </a:solidFill>
                <a:latin typeface="Times New Roman" panose="02020603050405020304" pitchFamily="18" charset="0"/>
                <a:cs typeface="Times New Roman" panose="02020603050405020304" pitchFamily="18" charset="0"/>
              </a:rPr>
              <a:t>полученная (с использованием, в том числе, системы мониторинга УСМ-ДЗЗ/GSM) информация об изменении состояния контролируемого объекта позволяет осуществить максимально оперативные действия по </a:t>
            </a:r>
            <a:r>
              <a:rPr lang="ru-RU" b="1" dirty="0" smtClean="0">
                <a:solidFill>
                  <a:schemeClr val="tx1"/>
                </a:solidFill>
                <a:latin typeface="Times New Roman" panose="02020603050405020304" pitchFamily="18" charset="0"/>
                <a:cs typeface="Times New Roman" panose="02020603050405020304" pitchFamily="18" charset="0"/>
              </a:rPr>
              <a:t>недопущению </a:t>
            </a:r>
            <a:r>
              <a:rPr lang="ru-RU" b="1" dirty="0">
                <a:solidFill>
                  <a:schemeClr val="tx1"/>
                </a:solidFill>
                <a:latin typeface="Times New Roman" panose="02020603050405020304" pitchFamily="18" charset="0"/>
                <a:cs typeface="Times New Roman" panose="02020603050405020304" pitchFamily="18" charset="0"/>
              </a:rPr>
              <a:t>аварийных ситуаций (путем применения </a:t>
            </a:r>
            <a:r>
              <a:rPr lang="ru-RU" b="1" dirty="0" smtClean="0">
                <a:solidFill>
                  <a:schemeClr val="tx1"/>
                </a:solidFill>
                <a:latin typeface="Times New Roman" panose="02020603050405020304" pitchFamily="18" charset="0"/>
                <a:cs typeface="Times New Roman" panose="02020603050405020304" pitchFamily="18" charset="0"/>
              </a:rPr>
              <a:t>мероприятий </a:t>
            </a:r>
            <a:r>
              <a:rPr lang="ru-RU" b="1" dirty="0">
                <a:solidFill>
                  <a:schemeClr val="tx1"/>
                </a:solidFill>
                <a:latin typeface="Times New Roman" panose="02020603050405020304" pitchFamily="18" charset="0"/>
                <a:cs typeface="Times New Roman" panose="02020603050405020304" pitchFamily="18" charset="0"/>
              </a:rPr>
              <a:t>по усилению зданий и грунтов оснований, корректировки скорости и методов ведения строительных работ и т.п.) при сохранении заданных темпов и качества строительства</a:t>
            </a:r>
            <a:endParaRPr lang="ru-RU" b="1" dirty="0" smtClean="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65057788"/>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254</TotalTime>
  <Words>614</Words>
  <Application>Microsoft Office PowerPoint</Application>
  <PresentationFormat>Экран (4:3)</PresentationFormat>
  <Paragraphs>113</Paragraphs>
  <Slides>10</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10</vt:i4>
      </vt:variant>
    </vt:vector>
  </HeadingPairs>
  <TitlesOfParts>
    <vt:vector size="14" baseType="lpstr">
      <vt:lpstr>Arial</vt:lpstr>
      <vt:lpstr>Calibri</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Анатолий Гольцев</dc:creator>
  <cp:lastModifiedBy>RePack by Diakov</cp:lastModifiedBy>
  <cp:revision>12</cp:revision>
  <dcterms:created xsi:type="dcterms:W3CDTF">2018-11-07T06:39:10Z</dcterms:created>
  <dcterms:modified xsi:type="dcterms:W3CDTF">2021-01-21T04:51:32Z</dcterms:modified>
</cp:coreProperties>
</file>